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</p:sldIdLst>
  <p:sldSz cy="13716000" cx="24387175"/>
  <p:notesSz cx="6858000" cy="9144000"/>
  <p:embeddedFontLst>
    <p:embeddedFont>
      <p:font typeface="Roboto"/>
      <p:regular r:id="rId30"/>
      <p:bold r:id="rId31"/>
      <p:italic r:id="rId32"/>
      <p:boldItalic r:id="rId33"/>
    </p:embeddedFont>
    <p:embeddedFont>
      <p:font typeface="Open Sans"/>
      <p:regular r:id="rId34"/>
      <p:bold r:id="rId35"/>
      <p:italic r:id="rId36"/>
      <p:boldItalic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0BD68EBA-735F-404E-AF83-9A456171F966}">
  <a:tblStyle styleId="{0BD68EBA-735F-404E-AF83-9A456171F96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-bold.fntdata"/><Relationship Id="rId30" Type="http://schemas.openxmlformats.org/officeDocument/2006/relationships/font" Target="fonts/Roboto-regular.fntdata"/><Relationship Id="rId11" Type="http://schemas.openxmlformats.org/officeDocument/2006/relationships/slide" Target="slides/slide6.xml"/><Relationship Id="rId33" Type="http://schemas.openxmlformats.org/officeDocument/2006/relationships/font" Target="fonts/Roboto-boldItalic.fntdata"/><Relationship Id="rId10" Type="http://schemas.openxmlformats.org/officeDocument/2006/relationships/slide" Target="slides/slide5.xml"/><Relationship Id="rId32" Type="http://schemas.openxmlformats.org/officeDocument/2006/relationships/font" Target="fonts/Roboto-italic.fntdata"/><Relationship Id="rId13" Type="http://schemas.openxmlformats.org/officeDocument/2006/relationships/slide" Target="slides/slide8.xml"/><Relationship Id="rId35" Type="http://schemas.openxmlformats.org/officeDocument/2006/relationships/font" Target="fonts/OpenSans-bold.fntdata"/><Relationship Id="rId12" Type="http://schemas.openxmlformats.org/officeDocument/2006/relationships/slide" Target="slides/slide7.xml"/><Relationship Id="rId34" Type="http://schemas.openxmlformats.org/officeDocument/2006/relationships/font" Target="fonts/OpenSans-regular.fntdata"/><Relationship Id="rId15" Type="http://schemas.openxmlformats.org/officeDocument/2006/relationships/slide" Target="slides/slide10.xml"/><Relationship Id="rId37" Type="http://schemas.openxmlformats.org/officeDocument/2006/relationships/font" Target="fonts/OpenSans-boldItalic.fntdata"/><Relationship Id="rId14" Type="http://schemas.openxmlformats.org/officeDocument/2006/relationships/slide" Target="slides/slide9.xml"/><Relationship Id="rId36" Type="http://schemas.openxmlformats.org/officeDocument/2006/relationships/font" Target="fonts/OpenSans-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1d55445a66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800"/>
          </a:p>
        </p:txBody>
      </p:sp>
      <p:sp>
        <p:nvSpPr>
          <p:cNvPr id="185" name="Google Shape;185;g11d55445a66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25b8bf0dc3_0_5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125b8bf0dc3_0_5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g125b8bf0dc3_0_5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f802720da_0_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g10f802720da_0_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fb49e6e816_0_15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gfb49e6e816_0_15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fb49e6e816_0_16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gfb49e6e816_0_16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25b8bf0dc3_0_10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125b8bf0dc3_0_10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g125b8bf0dc3_0_10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25b8bf0dc3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g125b8bf0dc3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25b8bf0dc3_0_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g125b8bf0dc3_0_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25b8bf0dc3_0_6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125b8bf0dc3_0_6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g125b8bf0dc3_0_6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125d7ab9d19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/>
              <a:t>Lewis</a:t>
            </a:r>
            <a:endParaRPr/>
          </a:p>
        </p:txBody>
      </p:sp>
      <p:sp>
        <p:nvSpPr>
          <p:cNvPr id="255" name="Google Shape;255;g125d7ab9d19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0c6225cc3a_1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10c6225cc3a_1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g10c6225cc3a_1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125d7ab9d19_0_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/>
              <a:t>Lewis</a:t>
            </a:r>
            <a:endParaRPr/>
          </a:p>
        </p:txBody>
      </p:sp>
      <p:sp>
        <p:nvSpPr>
          <p:cNvPr id="262" name="Google Shape;262;g125d7ab9d19_0_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125d7ab9d19_0_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/>
              <a:t>Lewis</a:t>
            </a:r>
            <a:endParaRPr/>
          </a:p>
        </p:txBody>
      </p:sp>
      <p:sp>
        <p:nvSpPr>
          <p:cNvPr id="270" name="Google Shape;270;g125d7ab9d19_0_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125b8bf0dc3_0_6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125b8bf0dc3_0_6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g125b8bf0dc3_0_6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125b8bf0dc3_0_7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800"/>
          </a:p>
        </p:txBody>
      </p:sp>
      <p:sp>
        <p:nvSpPr>
          <p:cNvPr id="287" name="Google Shape;287;g125b8bf0dc3_0_7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11066a49958_13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g11066a49958_13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25b8bf0dc3_0_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125b8bf0dc3_0_4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g125b8bf0dc3_0_4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fb49e6e816_0_16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gfb49e6e816_0_16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125b8bf0dc3_0_9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125b8bf0dc3_0_9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g125b8bf0dc3_0_9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25b8bf0dc3_0_1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125b8bf0dc3_0_1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g125b8bf0dc3_0_11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25b8bf0dc3_0_8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125b8bf0dc3_0_8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g125b8bf0dc3_0_8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25b8bf0dc3_0_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125b8bf0dc3_0_2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g125b8bf0dc3_0_2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25b8bf0dc3_0_54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125b8bf0dc3_0_54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g125b8bf0dc3_0_54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>
  <p:cSld name="1_Title Slid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5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587" y="0"/>
            <a:ext cx="24384001" cy="137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2"/>
          <p:cNvSpPr/>
          <p:nvPr/>
        </p:nvSpPr>
        <p:spPr>
          <a:xfrm>
            <a:off x="861219" y="3595738"/>
            <a:ext cx="25129908" cy="8531688"/>
          </a:xfrm>
          <a:custGeom>
            <a:rect b="b" l="l" r="r" t="t"/>
            <a:pathLst>
              <a:path extrusionOk="0" h="8531688" w="25129909">
                <a:moveTo>
                  <a:pt x="570174" y="0"/>
                </a:moveTo>
                <a:lnTo>
                  <a:pt x="15632987" y="0"/>
                </a:lnTo>
                <a:lnTo>
                  <a:pt x="15628709" y="84726"/>
                </a:lnTo>
                <a:cubicBezTo>
                  <a:pt x="15628709" y="1923455"/>
                  <a:pt x="17119293" y="3414040"/>
                  <a:pt x="18958023" y="3414040"/>
                </a:cubicBezTo>
                <a:cubicBezTo>
                  <a:pt x="20796753" y="3414040"/>
                  <a:pt x="22287337" y="1923455"/>
                  <a:pt x="22287337" y="84726"/>
                </a:cubicBezTo>
                <a:lnTo>
                  <a:pt x="22283059" y="0"/>
                </a:lnTo>
                <a:lnTo>
                  <a:pt x="24559737" y="0"/>
                </a:lnTo>
                <a:cubicBezTo>
                  <a:pt x="24874633" y="0"/>
                  <a:pt x="25129909" y="255275"/>
                  <a:pt x="25129909" y="570173"/>
                </a:cubicBezTo>
                <a:lnTo>
                  <a:pt x="25129909" y="7961515"/>
                </a:lnTo>
                <a:cubicBezTo>
                  <a:pt x="25129909" y="8276413"/>
                  <a:pt x="24874633" y="8531688"/>
                  <a:pt x="24559737" y="8531688"/>
                </a:cubicBezTo>
                <a:lnTo>
                  <a:pt x="570174" y="8531688"/>
                </a:lnTo>
                <a:cubicBezTo>
                  <a:pt x="255275" y="8531688"/>
                  <a:pt x="0" y="8276413"/>
                  <a:pt x="0" y="7961515"/>
                </a:cubicBezTo>
                <a:lnTo>
                  <a:pt x="0" y="570173"/>
                </a:lnTo>
                <a:cubicBezTo>
                  <a:pt x="0" y="255275"/>
                  <a:pt x="255275" y="0"/>
                  <a:pt x="570174" y="0"/>
                </a:cubicBezTo>
                <a:close/>
              </a:path>
            </a:pathLst>
          </a:custGeom>
          <a:solidFill>
            <a:schemeClr val="accent1">
              <a:alpha val="8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7;p2"/>
          <p:cNvSpPr txBox="1"/>
          <p:nvPr>
            <p:ph type="ctrTitle"/>
          </p:nvPr>
        </p:nvSpPr>
        <p:spPr>
          <a:xfrm>
            <a:off x="1695847" y="4203903"/>
            <a:ext cx="12286059" cy="451960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Arial"/>
              <a:buNone/>
              <a:defRPr b="1" sz="12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" type="subTitle"/>
          </p:nvPr>
        </p:nvSpPr>
        <p:spPr>
          <a:xfrm>
            <a:off x="1695847" y="9308787"/>
            <a:ext cx="14344254" cy="23103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/>
            </a:lvl2pPr>
            <a:lvl3pPr lvl="2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3pPr>
            <a:lvl4pPr lvl="3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4pPr>
            <a:lvl5pPr lvl="4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5pPr>
            <a:lvl6pPr lvl="5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6pPr>
            <a:lvl7pPr lvl="6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7pPr>
            <a:lvl8pPr lvl="7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8pPr>
            <a:lvl9pPr lvl="8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9pPr>
          </a:lstStyle>
          <a:p/>
        </p:txBody>
      </p:sp>
      <p:sp>
        <p:nvSpPr>
          <p:cNvPr id="19" name="Google Shape;19;p2"/>
          <p:cNvSpPr txBox="1"/>
          <p:nvPr>
            <p:ph idx="11" type="ftr"/>
          </p:nvPr>
        </p:nvSpPr>
        <p:spPr>
          <a:xfrm>
            <a:off x="8078252" y="12712701"/>
            <a:ext cx="8230672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17223444" y="12712701"/>
            <a:ext cx="5487114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1" name="Google Shape;21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205780" y="913387"/>
            <a:ext cx="5226926" cy="54174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1"/>
          <p:cNvSpPr txBox="1"/>
          <p:nvPr>
            <p:ph idx="11" type="ftr"/>
          </p:nvPr>
        </p:nvSpPr>
        <p:spPr>
          <a:xfrm>
            <a:off x="8078252" y="12712701"/>
            <a:ext cx="8230672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1"/>
          <p:cNvSpPr txBox="1"/>
          <p:nvPr>
            <p:ph idx="12" type="sldNum"/>
          </p:nvPr>
        </p:nvSpPr>
        <p:spPr>
          <a:xfrm>
            <a:off x="17223444" y="12712701"/>
            <a:ext cx="5487114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84" name="Google Shape;84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491356" y="730251"/>
            <a:ext cx="2438400" cy="252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" type="obj">
  <p:cSld name="OBJECT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587" y="0"/>
            <a:ext cx="24384001" cy="137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3"/>
          <p:cNvSpPr/>
          <p:nvPr/>
        </p:nvSpPr>
        <p:spPr>
          <a:xfrm>
            <a:off x="50103" y="564204"/>
            <a:ext cx="24387175" cy="5466945"/>
          </a:xfrm>
          <a:custGeom>
            <a:rect b="b" l="l" r="r" t="t"/>
            <a:pathLst>
              <a:path extrusionOk="0" h="5466945" w="24387176">
                <a:moveTo>
                  <a:pt x="0" y="0"/>
                </a:moveTo>
                <a:lnTo>
                  <a:pt x="21570558" y="0"/>
                </a:lnTo>
                <a:lnTo>
                  <a:pt x="21515138" y="41442"/>
                </a:lnTo>
                <a:cubicBezTo>
                  <a:pt x="21097466" y="386136"/>
                  <a:pt x="20831244" y="907783"/>
                  <a:pt x="20831244" y="1491610"/>
                </a:cubicBezTo>
                <a:cubicBezTo>
                  <a:pt x="20831244" y="2529525"/>
                  <a:pt x="21672640" y="3370921"/>
                  <a:pt x="22710556" y="3370921"/>
                </a:cubicBezTo>
                <a:cubicBezTo>
                  <a:pt x="23424124" y="3370921"/>
                  <a:pt x="24044804" y="2973230"/>
                  <a:pt x="24363046" y="2387401"/>
                </a:cubicBezTo>
                <a:lnTo>
                  <a:pt x="24387176" y="2337309"/>
                </a:lnTo>
                <a:lnTo>
                  <a:pt x="24387176" y="5466945"/>
                </a:lnTo>
                <a:lnTo>
                  <a:pt x="0" y="5466945"/>
                </a:lnTo>
                <a:close/>
              </a:path>
            </a:pathLst>
          </a:custGeom>
          <a:solidFill>
            <a:schemeClr val="lt1">
              <a:alpha val="72941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Google Shape;25;p3"/>
          <p:cNvSpPr txBox="1"/>
          <p:nvPr>
            <p:ph type="title"/>
          </p:nvPr>
        </p:nvSpPr>
        <p:spPr>
          <a:xfrm>
            <a:off x="1676619" y="730251"/>
            <a:ext cx="18869389" cy="2651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3"/>
          <p:cNvSpPr txBox="1"/>
          <p:nvPr>
            <p:ph idx="1" type="body"/>
          </p:nvPr>
        </p:nvSpPr>
        <p:spPr>
          <a:xfrm>
            <a:off x="1676619" y="3651250"/>
            <a:ext cx="21033937" cy="87026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7" name="Google Shape;27;p3"/>
          <p:cNvSpPr txBox="1"/>
          <p:nvPr>
            <p:ph idx="11" type="ftr"/>
          </p:nvPr>
        </p:nvSpPr>
        <p:spPr>
          <a:xfrm>
            <a:off x="8078252" y="12712701"/>
            <a:ext cx="8230672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3"/>
          <p:cNvSpPr txBox="1"/>
          <p:nvPr>
            <p:ph idx="12" type="sldNum"/>
          </p:nvPr>
        </p:nvSpPr>
        <p:spPr>
          <a:xfrm>
            <a:off x="17223444" y="12712701"/>
            <a:ext cx="5487114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9" name="Google Shape;29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491356" y="730251"/>
            <a:ext cx="2438400" cy="252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Section Header" type="secHead">
  <p:cSld name="SECTION_HEADER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587" y="0"/>
            <a:ext cx="24384001" cy="137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4"/>
          <p:cNvSpPr txBox="1"/>
          <p:nvPr>
            <p:ph type="title"/>
          </p:nvPr>
        </p:nvSpPr>
        <p:spPr>
          <a:xfrm>
            <a:off x="1663917" y="3419477"/>
            <a:ext cx="14645007" cy="570547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Arial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4"/>
          <p:cNvSpPr txBox="1"/>
          <p:nvPr>
            <p:ph idx="1" type="body"/>
          </p:nvPr>
        </p:nvSpPr>
        <p:spPr>
          <a:xfrm>
            <a:off x="1663917" y="9178927"/>
            <a:ext cx="21033937" cy="3000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888888"/>
              </a:buClr>
              <a:buSzPts val="4800"/>
              <a:buNone/>
              <a:defRPr sz="48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4000"/>
              <a:buNone/>
              <a:defRPr sz="4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600"/>
              <a:buNone/>
              <a:defRPr sz="3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4" name="Google Shape;34;p4"/>
          <p:cNvSpPr txBox="1"/>
          <p:nvPr>
            <p:ph idx="11" type="ftr"/>
          </p:nvPr>
        </p:nvSpPr>
        <p:spPr>
          <a:xfrm>
            <a:off x="8078252" y="12712701"/>
            <a:ext cx="8230672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4"/>
          <p:cNvSpPr txBox="1"/>
          <p:nvPr>
            <p:ph idx="12" type="sldNum"/>
          </p:nvPr>
        </p:nvSpPr>
        <p:spPr>
          <a:xfrm>
            <a:off x="17223444" y="12712701"/>
            <a:ext cx="5487114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6" name="Google Shape;36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205780" y="794856"/>
            <a:ext cx="5226926" cy="54174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5"/>
          <p:cNvSpPr txBox="1"/>
          <p:nvPr>
            <p:ph type="title"/>
          </p:nvPr>
        </p:nvSpPr>
        <p:spPr>
          <a:xfrm>
            <a:off x="1676619" y="730251"/>
            <a:ext cx="19093324" cy="2651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1" type="ftr"/>
          </p:nvPr>
        </p:nvSpPr>
        <p:spPr>
          <a:xfrm>
            <a:off x="8078252" y="12712701"/>
            <a:ext cx="8230672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idx="12" type="sldNum"/>
          </p:nvPr>
        </p:nvSpPr>
        <p:spPr>
          <a:xfrm>
            <a:off x="17223444" y="12712701"/>
            <a:ext cx="5487114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1" name="Google Shape;41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491356" y="730251"/>
            <a:ext cx="2438400" cy="252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6"/>
          <p:cNvSpPr txBox="1"/>
          <p:nvPr>
            <p:ph type="title"/>
          </p:nvPr>
        </p:nvSpPr>
        <p:spPr>
          <a:xfrm>
            <a:off x="1679795" y="730251"/>
            <a:ext cx="19052825" cy="2651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6"/>
          <p:cNvSpPr txBox="1"/>
          <p:nvPr>
            <p:ph idx="1" type="body"/>
          </p:nvPr>
        </p:nvSpPr>
        <p:spPr>
          <a:xfrm>
            <a:off x="1679796" y="3362326"/>
            <a:ext cx="10316917" cy="164782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/>
            </a:lvl1pPr>
            <a:lvl2pPr indent="-2286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b="1" sz="4000"/>
            </a:lvl2pPr>
            <a:lvl3pPr indent="-2286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/>
            </a:lvl3pPr>
            <a:lvl4pPr indent="-2286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/>
            </a:lvl4pPr>
            <a:lvl5pPr indent="-2286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/>
            </a:lvl5pPr>
            <a:lvl6pPr indent="-2286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/>
            </a:lvl6pPr>
            <a:lvl7pPr indent="-2286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/>
            </a:lvl7pPr>
            <a:lvl8pPr indent="-2286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/>
            </a:lvl8pPr>
            <a:lvl9pPr indent="-2286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/>
            </a:lvl9pPr>
          </a:lstStyle>
          <a:p/>
        </p:txBody>
      </p:sp>
      <p:sp>
        <p:nvSpPr>
          <p:cNvPr id="45" name="Google Shape;45;p6"/>
          <p:cNvSpPr txBox="1"/>
          <p:nvPr>
            <p:ph idx="2" type="body"/>
          </p:nvPr>
        </p:nvSpPr>
        <p:spPr>
          <a:xfrm>
            <a:off x="1679796" y="5010150"/>
            <a:ext cx="10316917" cy="73691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6"/>
          <p:cNvSpPr txBox="1"/>
          <p:nvPr>
            <p:ph idx="3" type="body"/>
          </p:nvPr>
        </p:nvSpPr>
        <p:spPr>
          <a:xfrm>
            <a:off x="12346007" y="3362326"/>
            <a:ext cx="10367726" cy="164782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/>
            </a:lvl1pPr>
            <a:lvl2pPr indent="-2286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b="1" sz="4000"/>
            </a:lvl2pPr>
            <a:lvl3pPr indent="-2286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/>
            </a:lvl3pPr>
            <a:lvl4pPr indent="-2286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/>
            </a:lvl4pPr>
            <a:lvl5pPr indent="-2286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/>
            </a:lvl5pPr>
            <a:lvl6pPr indent="-2286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/>
            </a:lvl6pPr>
            <a:lvl7pPr indent="-2286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/>
            </a:lvl7pPr>
            <a:lvl8pPr indent="-2286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/>
            </a:lvl8pPr>
            <a:lvl9pPr indent="-2286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/>
            </a:lvl9pPr>
          </a:lstStyle>
          <a:p/>
        </p:txBody>
      </p:sp>
      <p:sp>
        <p:nvSpPr>
          <p:cNvPr id="47" name="Google Shape;47;p6"/>
          <p:cNvSpPr txBox="1"/>
          <p:nvPr>
            <p:ph idx="4" type="body"/>
          </p:nvPr>
        </p:nvSpPr>
        <p:spPr>
          <a:xfrm>
            <a:off x="12346007" y="5010150"/>
            <a:ext cx="10367726" cy="73691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11" type="ftr"/>
          </p:nvPr>
        </p:nvSpPr>
        <p:spPr>
          <a:xfrm>
            <a:off x="8078252" y="12712701"/>
            <a:ext cx="8230672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2" type="sldNum"/>
          </p:nvPr>
        </p:nvSpPr>
        <p:spPr>
          <a:xfrm>
            <a:off x="17223444" y="12712701"/>
            <a:ext cx="5487114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0" name="Google Shape;50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491356" y="730251"/>
            <a:ext cx="2438400" cy="252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7"/>
          <p:cNvSpPr/>
          <p:nvPr/>
        </p:nvSpPr>
        <p:spPr>
          <a:xfrm>
            <a:off x="861219" y="3595738"/>
            <a:ext cx="25129907" cy="8531688"/>
          </a:xfrm>
          <a:prstGeom prst="roundRect">
            <a:avLst>
              <a:gd fmla="val 6683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Google Shape;53;p7"/>
          <p:cNvSpPr txBox="1"/>
          <p:nvPr>
            <p:ph type="ctrTitle"/>
          </p:nvPr>
        </p:nvSpPr>
        <p:spPr>
          <a:xfrm>
            <a:off x="1695847" y="4203903"/>
            <a:ext cx="12286059" cy="451960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Arial"/>
              <a:buNone/>
              <a:defRPr b="1" sz="12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" type="subTitle"/>
          </p:nvPr>
        </p:nvSpPr>
        <p:spPr>
          <a:xfrm>
            <a:off x="1695847" y="9308787"/>
            <a:ext cx="14344254" cy="23103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/>
            </a:lvl2pPr>
            <a:lvl3pPr lvl="2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3pPr>
            <a:lvl4pPr lvl="3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4pPr>
            <a:lvl5pPr lvl="4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5pPr>
            <a:lvl6pPr lvl="5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6pPr>
            <a:lvl7pPr lvl="6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7pPr>
            <a:lvl8pPr lvl="7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8pPr>
            <a:lvl9pPr lvl="8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9pPr>
          </a:lstStyle>
          <a:p/>
        </p:txBody>
      </p:sp>
      <p:sp>
        <p:nvSpPr>
          <p:cNvPr id="55" name="Google Shape;55;p7"/>
          <p:cNvSpPr txBox="1"/>
          <p:nvPr>
            <p:ph idx="11" type="ftr"/>
          </p:nvPr>
        </p:nvSpPr>
        <p:spPr>
          <a:xfrm>
            <a:off x="8078252" y="12712701"/>
            <a:ext cx="8230672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7"/>
          <p:cNvSpPr txBox="1"/>
          <p:nvPr>
            <p:ph idx="12" type="sldNum"/>
          </p:nvPr>
        </p:nvSpPr>
        <p:spPr>
          <a:xfrm>
            <a:off x="17223444" y="12712701"/>
            <a:ext cx="5487114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7" name="Google Shape;57;p7"/>
          <p:cNvSpPr/>
          <p:nvPr/>
        </p:nvSpPr>
        <p:spPr>
          <a:xfrm>
            <a:off x="16183638" y="9013230"/>
            <a:ext cx="3257669" cy="3257669"/>
          </a:xfrm>
          <a:prstGeom prst="ellipse">
            <a:avLst/>
          </a:prstGeom>
          <a:noFill/>
          <a:ln cap="flat" cmpd="sng" w="14605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7"/>
          <p:cNvSpPr/>
          <p:nvPr/>
        </p:nvSpPr>
        <p:spPr>
          <a:xfrm>
            <a:off x="21320100" y="4425142"/>
            <a:ext cx="3608615" cy="3608615"/>
          </a:xfrm>
          <a:prstGeom prst="ellipse">
            <a:avLst/>
          </a:prstGeom>
          <a:noFill/>
          <a:ln cap="flat" cmpd="sng" w="1524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7"/>
          <p:cNvSpPr/>
          <p:nvPr/>
        </p:nvSpPr>
        <p:spPr>
          <a:xfrm>
            <a:off x="17762247" y="5257042"/>
            <a:ext cx="5917515" cy="5917515"/>
          </a:xfrm>
          <a:prstGeom prst="ellipse">
            <a:avLst/>
          </a:prstGeom>
          <a:noFill/>
          <a:ln cap="flat" cmpd="sng" w="1524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60;p7"/>
          <p:cNvSpPr/>
          <p:nvPr/>
        </p:nvSpPr>
        <p:spPr>
          <a:xfrm>
            <a:off x="16489928" y="351150"/>
            <a:ext cx="6658628" cy="6658628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1" name="Google Shape;61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205780" y="906822"/>
            <a:ext cx="5226926" cy="54174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8"/>
          <p:cNvSpPr txBox="1"/>
          <p:nvPr>
            <p:ph type="title"/>
          </p:nvPr>
        </p:nvSpPr>
        <p:spPr>
          <a:xfrm>
            <a:off x="1676619" y="730251"/>
            <a:ext cx="18914314" cy="2651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8"/>
          <p:cNvSpPr txBox="1"/>
          <p:nvPr>
            <p:ph idx="1" type="body"/>
          </p:nvPr>
        </p:nvSpPr>
        <p:spPr>
          <a:xfrm>
            <a:off x="1676619" y="3651250"/>
            <a:ext cx="21033937" cy="87026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" name="Google Shape;65;p8"/>
          <p:cNvSpPr txBox="1"/>
          <p:nvPr>
            <p:ph idx="11" type="ftr"/>
          </p:nvPr>
        </p:nvSpPr>
        <p:spPr>
          <a:xfrm>
            <a:off x="8078252" y="12712701"/>
            <a:ext cx="8230672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8"/>
          <p:cNvSpPr txBox="1"/>
          <p:nvPr>
            <p:ph idx="12" type="sldNum"/>
          </p:nvPr>
        </p:nvSpPr>
        <p:spPr>
          <a:xfrm>
            <a:off x="17223444" y="12712701"/>
            <a:ext cx="5487114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7" name="Google Shape;67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491356" y="730251"/>
            <a:ext cx="2438400" cy="252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9"/>
          <p:cNvSpPr txBox="1"/>
          <p:nvPr>
            <p:ph type="title"/>
          </p:nvPr>
        </p:nvSpPr>
        <p:spPr>
          <a:xfrm>
            <a:off x="1663917" y="3419477"/>
            <a:ext cx="13936867" cy="570547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Arial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9"/>
          <p:cNvSpPr txBox="1"/>
          <p:nvPr>
            <p:ph idx="1" type="body"/>
          </p:nvPr>
        </p:nvSpPr>
        <p:spPr>
          <a:xfrm>
            <a:off x="1663917" y="9178927"/>
            <a:ext cx="21033937" cy="3000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888888"/>
              </a:buClr>
              <a:buSzPts val="4800"/>
              <a:buNone/>
              <a:defRPr sz="48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4000"/>
              <a:buNone/>
              <a:defRPr sz="4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600"/>
              <a:buNone/>
              <a:defRPr sz="3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1" name="Google Shape;71;p9"/>
          <p:cNvSpPr txBox="1"/>
          <p:nvPr>
            <p:ph idx="11" type="ftr"/>
          </p:nvPr>
        </p:nvSpPr>
        <p:spPr>
          <a:xfrm>
            <a:off x="8078252" y="12712701"/>
            <a:ext cx="8230672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9"/>
          <p:cNvSpPr txBox="1"/>
          <p:nvPr>
            <p:ph idx="12" type="sldNum"/>
          </p:nvPr>
        </p:nvSpPr>
        <p:spPr>
          <a:xfrm>
            <a:off x="17223444" y="12712701"/>
            <a:ext cx="5487114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73" name="Google Shape;73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205780" y="794856"/>
            <a:ext cx="5226926" cy="54174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0"/>
          <p:cNvSpPr txBox="1"/>
          <p:nvPr>
            <p:ph type="title"/>
          </p:nvPr>
        </p:nvSpPr>
        <p:spPr>
          <a:xfrm>
            <a:off x="1676619" y="730251"/>
            <a:ext cx="19261275" cy="2651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0"/>
          <p:cNvSpPr txBox="1"/>
          <p:nvPr>
            <p:ph idx="1" type="body"/>
          </p:nvPr>
        </p:nvSpPr>
        <p:spPr>
          <a:xfrm>
            <a:off x="1676618" y="3651250"/>
            <a:ext cx="10364549" cy="87026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0"/>
          <p:cNvSpPr txBox="1"/>
          <p:nvPr>
            <p:ph idx="2" type="body"/>
          </p:nvPr>
        </p:nvSpPr>
        <p:spPr>
          <a:xfrm>
            <a:off x="12346008" y="3651250"/>
            <a:ext cx="10364549" cy="87026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8" name="Google Shape;78;p10"/>
          <p:cNvSpPr txBox="1"/>
          <p:nvPr>
            <p:ph idx="11" type="ftr"/>
          </p:nvPr>
        </p:nvSpPr>
        <p:spPr>
          <a:xfrm>
            <a:off x="8078252" y="12712701"/>
            <a:ext cx="8230672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0"/>
          <p:cNvSpPr txBox="1"/>
          <p:nvPr>
            <p:ph idx="12" type="sldNum"/>
          </p:nvPr>
        </p:nvSpPr>
        <p:spPr>
          <a:xfrm>
            <a:off x="17223444" y="12712701"/>
            <a:ext cx="5487114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80" name="Google Shape;80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491356" y="730251"/>
            <a:ext cx="2438400" cy="252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1676619" y="730251"/>
            <a:ext cx="21033937" cy="2651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800"/>
              <a:buFont typeface="Open Sans"/>
              <a:buNone/>
              <a:defRPr b="1" i="0" sz="8800" u="none" cap="none" strike="noStrik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1800"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1800"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1800"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1800"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1800"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1800"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1800"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1800"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1676619" y="3651250"/>
            <a:ext cx="21033937" cy="87026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584200" lvl="0" marL="45720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Open Sans"/>
              <a:buChar char="•"/>
              <a:defRPr i="0" sz="56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533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pen Sans"/>
              <a:buChar char="•"/>
              <a:defRPr i="0" sz="4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4826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Open Sans"/>
              <a:buChar char="•"/>
              <a:defRPr i="0" sz="4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4572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Char char="•"/>
              <a:defRPr i="0" sz="36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4572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Char char="•"/>
              <a:defRPr i="0" sz="36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4572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Char char="•"/>
              <a:defRPr i="0" sz="36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4572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Char char="•"/>
              <a:defRPr i="0" sz="36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4572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Char char="•"/>
              <a:defRPr i="0" sz="36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4572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Char char="•"/>
              <a:defRPr i="0" sz="36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8078252" y="12712701"/>
            <a:ext cx="8230672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i="0" sz="2400" u="none" cap="none" strike="noStrike">
                <a:solidFill>
                  <a:srgbClr val="005A8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2" type="sldNum"/>
          </p:nvPr>
        </p:nvSpPr>
        <p:spPr>
          <a:xfrm>
            <a:off x="17223444" y="12712701"/>
            <a:ext cx="5487114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i="0" sz="2400" u="none" cap="none" strike="noStrike">
                <a:solidFill>
                  <a:srgbClr val="005A8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rtl="0" algn="r">
              <a:spcBef>
                <a:spcPts val="0"/>
              </a:spcBef>
              <a:buNone/>
              <a:defRPr i="0" sz="2400" u="none" cap="none" strike="noStrike">
                <a:solidFill>
                  <a:srgbClr val="005A8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rtl="0" algn="r">
              <a:spcBef>
                <a:spcPts val="0"/>
              </a:spcBef>
              <a:buNone/>
              <a:defRPr i="0" sz="2400" u="none" cap="none" strike="noStrike">
                <a:solidFill>
                  <a:srgbClr val="005A8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rtl="0" algn="r">
              <a:spcBef>
                <a:spcPts val="0"/>
              </a:spcBef>
              <a:buNone/>
              <a:defRPr i="0" sz="2400" u="none" cap="none" strike="noStrike">
                <a:solidFill>
                  <a:srgbClr val="005A8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rtl="0" algn="r">
              <a:spcBef>
                <a:spcPts val="0"/>
              </a:spcBef>
              <a:buNone/>
              <a:defRPr i="0" sz="2400" u="none" cap="none" strike="noStrike">
                <a:solidFill>
                  <a:srgbClr val="005A8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rtl="0" algn="r">
              <a:spcBef>
                <a:spcPts val="0"/>
              </a:spcBef>
              <a:buNone/>
              <a:defRPr i="0" sz="2400" u="none" cap="none" strike="noStrike">
                <a:solidFill>
                  <a:srgbClr val="005A8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rtl="0" algn="r">
              <a:spcBef>
                <a:spcPts val="0"/>
              </a:spcBef>
              <a:buNone/>
              <a:defRPr i="0" sz="2400" u="none" cap="none" strike="noStrike">
                <a:solidFill>
                  <a:srgbClr val="005A8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rtl="0" algn="r">
              <a:spcBef>
                <a:spcPts val="0"/>
              </a:spcBef>
              <a:buNone/>
              <a:defRPr i="0" sz="2400" u="none" cap="none" strike="noStrike">
                <a:solidFill>
                  <a:srgbClr val="005A8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rtl="0" algn="r">
              <a:spcBef>
                <a:spcPts val="0"/>
              </a:spcBef>
              <a:buNone/>
              <a:defRPr i="0" sz="2400" u="none" cap="none" strike="noStrike">
                <a:solidFill>
                  <a:srgbClr val="005A8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sandbox.mojaloop.io/guides/overlay/g2p-3ppi-account-linking.html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github.com/mojaloop/mojaloop-specification/issues/107" TargetMode="External"/><Relationship Id="rId4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mojaloop.github.io/api-snippets/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github.com/mojaloop/mojaloop-specification" TargetMode="External"/><Relationship Id="rId4" Type="http://schemas.openxmlformats.org/officeDocument/2006/relationships/image" Target="../media/image1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1.png"/><Relationship Id="rId4" Type="http://schemas.openxmlformats.org/officeDocument/2006/relationships/image" Target="../media/image1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sandbox.mojaloop.io/guides/overlay/g2p-3ppi-account-linking.html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sandbox.mojaloop.io/" TargetMode="External"/><Relationship Id="rId4" Type="http://schemas.openxmlformats.org/officeDocument/2006/relationships/hyperlink" Target="https://www.youtube.com/watch?v=RvLoP4Tj8q8" TargetMode="External"/><Relationship Id="rId5" Type="http://schemas.openxmlformats.org/officeDocument/2006/relationships/hyperlink" Target="https://github.com/mojaloop/pisp-project" TargetMode="External"/><Relationship Id="rId6" Type="http://schemas.openxmlformats.org/officeDocument/2006/relationships/hyperlink" Target="https://github.com/mojaloop/mojaloop-specification/tree/master/thirdparty-api" TargetMode="External"/><Relationship Id="rId7" Type="http://schemas.openxmlformats.org/officeDocument/2006/relationships/hyperlink" Target="https://github.com/mojaloop/api-snippets" TargetMode="External"/><Relationship Id="rId8" Type="http://schemas.openxmlformats.org/officeDocument/2006/relationships/hyperlink" Target="https://github.com/mojaloop/project/issues#workspaces/mojaloop-project-59edee71d1407922110cf083/board?labels=oss-pisp&amp;repos=116650553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www.youtube.com/watch?v=RvLoP4Tj8q8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2"/>
          <p:cNvSpPr txBox="1"/>
          <p:nvPr>
            <p:ph type="ctrTitle"/>
          </p:nvPr>
        </p:nvSpPr>
        <p:spPr>
          <a:xfrm>
            <a:off x="1695851" y="4203900"/>
            <a:ext cx="14618700" cy="4519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Arial"/>
              <a:buNone/>
            </a:pPr>
            <a:r>
              <a:rPr lang="en-US" sz="9600"/>
              <a:t>Mojaloop </a:t>
            </a:r>
            <a:r>
              <a:rPr lang="en-US" sz="9600"/>
              <a:t>3PPI Enablement </a:t>
            </a:r>
            <a:r>
              <a:rPr lang="en-US" sz="9600"/>
              <a:t>PI-18</a:t>
            </a:r>
            <a:endParaRPr sz="9600"/>
          </a:p>
        </p:txBody>
      </p:sp>
      <p:sp>
        <p:nvSpPr>
          <p:cNvPr id="90" name="Google Shape;90;p12"/>
          <p:cNvSpPr txBox="1"/>
          <p:nvPr>
            <p:ph idx="1" type="subTitle"/>
          </p:nvPr>
        </p:nvSpPr>
        <p:spPr>
          <a:xfrm>
            <a:off x="1695847" y="9308787"/>
            <a:ext cx="14344254" cy="23103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</a:pPr>
            <a:r>
              <a:rPr lang="en-US"/>
              <a:t>3PPI team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</a:pPr>
            <a:r>
              <a:rPr lang="en-US" sz="2400"/>
              <a:t>Mojaloop PI-18 community event - April 2022</a:t>
            </a:r>
            <a:endParaRPr sz="2400"/>
          </a:p>
        </p:txBody>
      </p:sp>
      <p:sp>
        <p:nvSpPr>
          <p:cNvPr id="91" name="Google Shape;91;p12"/>
          <p:cNvSpPr txBox="1"/>
          <p:nvPr>
            <p:ph idx="12" type="sldNum"/>
          </p:nvPr>
        </p:nvSpPr>
        <p:spPr>
          <a:xfrm>
            <a:off x="17223444" y="12712701"/>
            <a:ext cx="5487114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1"/>
          <p:cNvSpPr txBox="1"/>
          <p:nvPr>
            <p:ph type="title"/>
          </p:nvPr>
        </p:nvSpPr>
        <p:spPr>
          <a:xfrm>
            <a:off x="686994" y="-245049"/>
            <a:ext cx="21033900" cy="26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5A83"/>
              </a:buClr>
              <a:buSzPts val="8800"/>
              <a:buFont typeface="Arial"/>
              <a:buNone/>
            </a:pPr>
            <a:r>
              <a:rPr lang="en-US" sz="6000">
                <a:latin typeface="Open Sans"/>
                <a:ea typeface="Open Sans"/>
                <a:cs typeface="Open Sans"/>
                <a:sym typeface="Open Sans"/>
              </a:rPr>
              <a:t>3PPI Goals phase-3 [PI-17, 18]</a:t>
            </a:r>
            <a:endParaRPr sz="6000">
              <a:latin typeface="Open Sans"/>
              <a:ea typeface="Open Sans"/>
              <a:cs typeface="Open Sans"/>
              <a:sym typeface="Open Sans"/>
            </a:endParaRPr>
          </a:p>
        </p:txBody>
      </p:sp>
      <p:graphicFrame>
        <p:nvGraphicFramePr>
          <p:cNvPr id="188" name="Google Shape;188;p21"/>
          <p:cNvGraphicFramePr/>
          <p:nvPr/>
        </p:nvGraphicFramePr>
        <p:xfrm>
          <a:off x="787200" y="19404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{0BD68EBA-735F-404E-AF83-9A456171F966}</a:tableStyleId>
              </a:tblPr>
              <a:tblGrid>
                <a:gridCol w="2326275"/>
                <a:gridCol w="382850"/>
                <a:gridCol w="8630125"/>
                <a:gridCol w="382850"/>
                <a:gridCol w="10760125"/>
              </a:tblGrid>
              <a:tr h="854900">
                <a:tc row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900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Goal</a:t>
                      </a:r>
                      <a:endParaRPr sz="3900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lnL cap="flat" cmpd="sng" w="762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5A83">
                        <a:alpha val="81570"/>
                      </a:srgbClr>
                    </a:solidFill>
                  </a:tcPr>
                </a:tc>
                <a:tc gridSpan="4"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6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Mojaloop 3PPI services adopted by 1 3PPI implementer &amp; 1 FSP (in testing / QA)</a:t>
                      </a:r>
                      <a:endParaRPr b="1" sz="36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lnL cap="flat" cmpd="sng" w="7620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2" hMerge="1"/>
                <a:tc rowSpan="2" hMerge="1"/>
                <a:tc rowSpan="2" hMerge="1"/>
              </a:tr>
              <a:tr h="548175">
                <a:tc vMerge="1"/>
                <a:tc gridSpan="4" vMerge="1"/>
                <a:tc hMerge="1" vMerge="1"/>
                <a:tc hMerge="1" vMerge="1"/>
                <a:tc hMerge="1" vMerge="1"/>
              </a:tr>
              <a:tr h="185895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3900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Key Epics</a:t>
                      </a:r>
                      <a:endParaRPr sz="3900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3300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Objectives</a:t>
                      </a:r>
                      <a:endParaRPr sz="3900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lnL cap="flat" cmpd="sng" w="762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5A83">
                        <a:alpha val="815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9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762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425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3100"/>
                        <a:buFont typeface="Open Sans"/>
                        <a:buAutoNum type="arabicPeriod"/>
                      </a:pPr>
                      <a:r>
                        <a:rPr lang="en-US" sz="26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Productionize and Profile Third Party Components. IaC support for 3PPI services</a:t>
                      </a:r>
                      <a:endParaRPr sz="26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7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6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2.</a:t>
                      </a:r>
                      <a:r>
                        <a:rPr lang="en-US" sz="26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Write a DFSP Integration Guide (</a:t>
                      </a:r>
                      <a:r>
                        <a:rPr lang="en-US" sz="22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similar to </a:t>
                      </a:r>
                      <a:r>
                        <a:rPr lang="en-US" sz="2200" u="sng">
                          <a:solidFill>
                            <a:schemeClr val="hlink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  <a:hlinkClick r:id="rId3"/>
                        </a:rPr>
                        <a:t>https://sandbox.mojaloop.io/guides/overlay/g2p-3ppi-account-linking.html</a:t>
                      </a:r>
                      <a:r>
                        <a:rPr lang="en-US" sz="26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); </a:t>
                      </a:r>
                      <a:endParaRPr sz="26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</a:tr>
              <a:tr h="2995975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9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762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6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3. </a:t>
                      </a:r>
                      <a:r>
                        <a:rPr lang="en-US" sz="27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Google Standard Payment API Adapter [Open Source] developed and released</a:t>
                      </a:r>
                      <a:endParaRPr sz="26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7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7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4.</a:t>
                      </a:r>
                      <a:r>
                        <a:rPr lang="en-US" sz="27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</a:t>
                      </a:r>
                      <a:r>
                        <a:rPr lang="en-US" sz="26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Payment Manager support for DFSPs supporting PISPs</a:t>
                      </a:r>
                      <a:endParaRPr sz="27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7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7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5.</a:t>
                      </a:r>
                      <a:r>
                        <a:rPr lang="en-US" sz="27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</a:t>
                      </a:r>
                      <a:r>
                        <a:rPr b="1" lang="en-US" sz="27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Bonus</a:t>
                      </a:r>
                      <a:r>
                        <a:rPr lang="en-US" sz="27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: 1) </a:t>
                      </a:r>
                      <a:r>
                        <a:rPr lang="en-US" sz="27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3P transaction request with ISO 20022</a:t>
                      </a:r>
                      <a:r>
                        <a:rPr lang="en-US" sz="27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. 2) </a:t>
                      </a:r>
                      <a:r>
                        <a:rPr lang="en-US" sz="26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Documentation: starter kits, extend use case support building on base functionality. 3) Documentation extensions: Business processes, list of responsibilities.</a:t>
                      </a:r>
                      <a:endParaRPr sz="27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</a:tr>
              <a:tr h="3000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900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Not Doing now but important next</a:t>
                      </a:r>
                      <a:endParaRPr sz="2900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900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&amp; </a:t>
                      </a:r>
                      <a:endParaRPr sz="2900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900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Risk / Issues</a:t>
                      </a:r>
                      <a:endParaRPr sz="2900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lnL cap="flat" cmpd="sng" w="762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5A83">
                        <a:alpha val="815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9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762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2400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Future Roadmap:</a:t>
                      </a:r>
                      <a:endParaRPr b="1" sz="2400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1" sz="2400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Font typeface="Open Sans"/>
                        <a:buAutoNum type="arabicPeriod"/>
                      </a:pPr>
                      <a:r>
                        <a:rPr lang="en-US" sz="2400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Spec changes to the GSP Adapter (will be retrofitted). </a:t>
                      </a:r>
                      <a:endParaRPr sz="2400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rgbClr val="FF0000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Risks / Issues:</a:t>
                      </a:r>
                      <a:endParaRPr b="1" sz="2400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Font typeface="Open Sans"/>
                        <a:buAutoNum type="arabicPeriod"/>
                      </a:pPr>
                      <a:r>
                        <a:rPr lang="en-US" sz="2400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Dependency on Payment Manager, IaC (less on on IaC but PM)</a:t>
                      </a:r>
                      <a:endParaRPr sz="2400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Font typeface="Open Sans"/>
                        <a:buAutoNum type="arabicPeriod"/>
                      </a:pPr>
                      <a:r>
                        <a:rPr lang="en-US" sz="2400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Community contributors and resourcing</a:t>
                      </a:r>
                      <a:endParaRPr sz="2400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Font typeface="Open Sans"/>
                        <a:buAutoNum type="arabicPeriod"/>
                      </a:pPr>
                      <a:r>
                        <a:rPr lang="en-US" sz="2400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Dependency on 3PPI API changes to support an example 3PPI implementer</a:t>
                      </a:r>
                      <a:endParaRPr sz="2400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Font typeface="Open Sans"/>
                        <a:buAutoNum type="arabicPeriod"/>
                      </a:pPr>
                      <a:r>
                        <a:rPr lang="en-US" sz="2400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To get this deployed live, we are dependent on implementers and DFSPs (their internal processes)</a:t>
                      </a:r>
                      <a:endParaRPr sz="2400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</a:tr>
              <a:tr h="1693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900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Success Defined How?</a:t>
                      </a:r>
                      <a:endParaRPr sz="2900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lnL cap="flat" cmpd="sng" w="762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5A83">
                        <a:alpha val="815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9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762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7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Stretch : Is there 1 implementer who has deployed the 3PPI Features, with 1 3PPI and 1 DFSP in test? If so, then we have been successful.</a:t>
                      </a:r>
                      <a:endParaRPr b="1" sz="27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700">
                        <a:solidFill>
                          <a:srgbClr val="FF0000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7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Minimum : End-to-end testing of 3PPI features with support for FSP, PISP instances, 3P services on the Hub and PISP services along with GSP adapter</a:t>
                      </a:r>
                      <a:endParaRPr sz="27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</a:tr>
            </a:tbl>
          </a:graphicData>
        </a:graphic>
      </p:graphicFrame>
      <p:sp>
        <p:nvSpPr>
          <p:cNvPr id="189" name="Google Shape;189;p21"/>
          <p:cNvSpPr txBox="1"/>
          <p:nvPr>
            <p:ph idx="12" type="sldNum"/>
          </p:nvPr>
        </p:nvSpPr>
        <p:spPr>
          <a:xfrm>
            <a:off x="17223444" y="12712701"/>
            <a:ext cx="54870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90" name="Google Shape;190;p21"/>
          <p:cNvSpPr txBox="1"/>
          <p:nvPr/>
        </p:nvSpPr>
        <p:spPr>
          <a:xfrm>
            <a:off x="21213425" y="311825"/>
            <a:ext cx="29010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/>
              <a:t>Confidence</a:t>
            </a:r>
            <a:endParaRPr b="1"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/>
              <a:t> Vote:</a:t>
            </a:r>
            <a:r>
              <a:rPr lang="en-US" sz="2200"/>
              <a:t>  </a:t>
            </a:r>
            <a:r>
              <a:rPr b="1" lang="en-US" sz="2200"/>
              <a:t>3.5</a:t>
            </a:r>
            <a:endParaRPr b="1"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2"/>
          <p:cNvSpPr txBox="1"/>
          <p:nvPr>
            <p:ph type="title"/>
          </p:nvPr>
        </p:nvSpPr>
        <p:spPr>
          <a:xfrm>
            <a:off x="1663917" y="3419477"/>
            <a:ext cx="13936800" cy="57054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3PPI features status</a:t>
            </a:r>
            <a:endParaRPr sz="7200"/>
          </a:p>
        </p:txBody>
      </p:sp>
      <p:sp>
        <p:nvSpPr>
          <p:cNvPr id="197" name="Google Shape;197;p22"/>
          <p:cNvSpPr txBox="1"/>
          <p:nvPr>
            <p:ph idx="1" type="body"/>
          </p:nvPr>
        </p:nvSpPr>
        <p:spPr>
          <a:xfrm>
            <a:off x="1663917" y="9178927"/>
            <a:ext cx="21033900" cy="3000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2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22"/>
          <p:cNvSpPr txBox="1"/>
          <p:nvPr>
            <p:ph idx="12" type="sldNum"/>
          </p:nvPr>
        </p:nvSpPr>
        <p:spPr>
          <a:xfrm>
            <a:off x="17223444" y="12712701"/>
            <a:ext cx="5487000" cy="730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3"/>
          <p:cNvSpPr txBox="1"/>
          <p:nvPr>
            <p:ph type="title"/>
          </p:nvPr>
        </p:nvSpPr>
        <p:spPr>
          <a:xfrm>
            <a:off x="1676625" y="730250"/>
            <a:ext cx="18771000" cy="19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800"/>
              <a:buFont typeface="Arial"/>
              <a:buNone/>
            </a:pPr>
            <a:r>
              <a:rPr lang="en-US" sz="7200"/>
              <a:t>ML</a:t>
            </a:r>
            <a:r>
              <a:rPr lang="en-US" sz="7200"/>
              <a:t> 3PPI status Phase-3</a:t>
            </a:r>
            <a:endParaRPr sz="7200"/>
          </a:p>
        </p:txBody>
      </p:sp>
      <p:sp>
        <p:nvSpPr>
          <p:cNvPr id="204" name="Google Shape;204;p23"/>
          <p:cNvSpPr txBox="1"/>
          <p:nvPr>
            <p:ph idx="12" type="sldNum"/>
          </p:nvPr>
        </p:nvSpPr>
        <p:spPr>
          <a:xfrm>
            <a:off x="17223444" y="12712701"/>
            <a:ext cx="54870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5" name="Google Shape;205;p23"/>
          <p:cNvSpPr txBox="1"/>
          <p:nvPr>
            <p:ph idx="1" type="body"/>
          </p:nvPr>
        </p:nvSpPr>
        <p:spPr>
          <a:xfrm>
            <a:off x="1676619" y="3651250"/>
            <a:ext cx="21033900" cy="8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334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4800"/>
              <a:buAutoNum type="arabicPeriod"/>
            </a:pPr>
            <a:r>
              <a:rPr lang="en-US" sz="4800"/>
              <a:t>3PPI API v1.0 published  </a:t>
            </a:r>
            <a:r>
              <a:rPr b="1" lang="en-US" sz="4800">
                <a:solidFill>
                  <a:schemeClr val="accent1"/>
                </a:solidFill>
              </a:rPr>
              <a:t>✅</a:t>
            </a:r>
            <a:endParaRPr sz="4800"/>
          </a:p>
          <a:p>
            <a:pPr indent="-5334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4800"/>
              <a:buAutoNum type="arabicPeriod"/>
            </a:pPr>
            <a:r>
              <a:rPr lang="en-US" sz="4800"/>
              <a:t>3PPI services initial </a:t>
            </a:r>
            <a:r>
              <a:rPr lang="en-US" sz="4800"/>
              <a:t>implementation &amp; end-to-end tests  </a:t>
            </a:r>
            <a:r>
              <a:rPr b="1" lang="en-US" sz="4800">
                <a:solidFill>
                  <a:schemeClr val="accent1"/>
                </a:solidFill>
              </a:rPr>
              <a:t>✅</a:t>
            </a:r>
            <a:endParaRPr sz="4800"/>
          </a:p>
          <a:p>
            <a:pPr indent="-5334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4800"/>
              <a:buAutoNum type="arabicPeriod"/>
            </a:pPr>
            <a:r>
              <a:rPr lang="en-US" sz="4800"/>
              <a:t>3PPI services integrated with Mojaloop releases (</a:t>
            </a:r>
            <a:r>
              <a:rPr lang="en-US" sz="4800">
                <a:solidFill>
                  <a:schemeClr val="accent6"/>
                </a:solidFill>
              </a:rPr>
              <a:t>v13.1.0</a:t>
            </a:r>
            <a:r>
              <a:rPr lang="en-US" sz="4800"/>
              <a:t>)  </a:t>
            </a:r>
            <a:r>
              <a:rPr b="1" lang="en-US" sz="4800">
                <a:solidFill>
                  <a:schemeClr val="accent1"/>
                </a:solidFill>
              </a:rPr>
              <a:t>✅</a:t>
            </a:r>
            <a:endParaRPr sz="4800"/>
          </a:p>
          <a:p>
            <a:pPr indent="-5334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4800"/>
              <a:buAutoNum type="arabicPeriod"/>
            </a:pPr>
            <a:r>
              <a:rPr lang="en-US" sz="4800"/>
              <a:t>Productionize and profile 3PPI services  </a:t>
            </a:r>
            <a:r>
              <a:rPr b="1" lang="en-US" sz="4800">
                <a:solidFill>
                  <a:schemeClr val="accent1"/>
                </a:solidFill>
              </a:rPr>
              <a:t>✅</a:t>
            </a:r>
            <a:endParaRPr sz="4800">
              <a:highlight>
                <a:srgbClr val="FFFF00"/>
              </a:highlight>
            </a:endParaRPr>
          </a:p>
          <a:p>
            <a:pPr indent="-5334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4800"/>
              <a:buAutoNum type="arabicPeriod"/>
            </a:pPr>
            <a:r>
              <a:rPr lang="en-US" sz="4800"/>
              <a:t>Design for Google standard Payments (GSP) adapter </a:t>
            </a:r>
            <a:r>
              <a:rPr b="1" lang="en-US" sz="4800">
                <a:solidFill>
                  <a:schemeClr val="accent1"/>
                </a:solidFill>
              </a:rPr>
              <a:t>✅</a:t>
            </a:r>
            <a:endParaRPr b="1" sz="6000">
              <a:solidFill>
                <a:schemeClr val="accent1"/>
              </a:solidFill>
              <a:highlight>
                <a:srgbClr val="FFFF00"/>
              </a:highlight>
            </a:endParaRPr>
          </a:p>
          <a:p>
            <a:pPr indent="-5334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4800"/>
              <a:buAutoNum type="arabicPeriod"/>
            </a:pPr>
            <a:r>
              <a:rPr lang="en-US" sz="4800"/>
              <a:t>3P API adapter (GSP API) implementation </a:t>
            </a:r>
            <a:r>
              <a:rPr b="1" lang="en-US" sz="6000">
                <a:solidFill>
                  <a:schemeClr val="accent1"/>
                </a:solidFill>
                <a:highlight>
                  <a:srgbClr val="FFFF00"/>
                </a:highlight>
              </a:rPr>
              <a:t>⚙</a:t>
            </a:r>
            <a:endParaRPr sz="4800">
              <a:highlight>
                <a:srgbClr val="000000"/>
              </a:highlight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4"/>
          <p:cNvSpPr txBox="1"/>
          <p:nvPr>
            <p:ph type="title"/>
          </p:nvPr>
        </p:nvSpPr>
        <p:spPr>
          <a:xfrm>
            <a:off x="1676625" y="730250"/>
            <a:ext cx="18869400" cy="239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800"/>
              <a:buFont typeface="Arial"/>
              <a:buNone/>
            </a:pPr>
            <a:r>
              <a:rPr lang="en-US" sz="7200"/>
              <a:t>3PPI PI-17 overview</a:t>
            </a:r>
            <a:endParaRPr sz="7200"/>
          </a:p>
        </p:txBody>
      </p:sp>
      <p:sp>
        <p:nvSpPr>
          <p:cNvPr id="211" name="Google Shape;211;p24"/>
          <p:cNvSpPr txBox="1"/>
          <p:nvPr>
            <p:ph idx="1" type="body"/>
          </p:nvPr>
        </p:nvSpPr>
        <p:spPr>
          <a:xfrm>
            <a:off x="1676625" y="2983275"/>
            <a:ext cx="21033900" cy="9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4572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AutoNum type="arabicPeriod"/>
            </a:pPr>
            <a:r>
              <a:rPr lang="en-US" sz="3600"/>
              <a:t>3PPI phase-3 Goals</a:t>
            </a:r>
            <a:endParaRPr sz="3600"/>
          </a:p>
          <a:p>
            <a:pPr indent="-457200" lvl="1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AutoNum type="alphaLcPeriod"/>
            </a:pPr>
            <a:r>
              <a:rPr lang="en-US" sz="3600"/>
              <a:t>Productionize Mojaloop 3PPI services</a:t>
            </a:r>
            <a:endParaRPr sz="3600"/>
          </a:p>
          <a:p>
            <a:pPr indent="-457200" lvl="2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AutoNum type="romanLcPeriod"/>
            </a:pPr>
            <a:r>
              <a:rPr lang="en-US" sz="3600"/>
              <a:t>Validate 3PPI helm charts, deployments </a:t>
            </a:r>
            <a:r>
              <a:rPr b="1" lang="en-US" sz="3600">
                <a:solidFill>
                  <a:schemeClr val="accent1"/>
                </a:solidFill>
              </a:rPr>
              <a:t>✅</a:t>
            </a:r>
            <a:endParaRPr b="1" sz="3600">
              <a:solidFill>
                <a:schemeClr val="accent1"/>
              </a:solidFill>
            </a:endParaRPr>
          </a:p>
          <a:p>
            <a:pPr indent="-457200" lvl="2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AutoNum type="romanLcPeriod"/>
            </a:pPr>
            <a:r>
              <a:rPr lang="en-US" sz="3600"/>
              <a:t>Validate 3PPI services TTK tests and run against deployed 3PPI services </a:t>
            </a:r>
            <a:r>
              <a:rPr b="1" lang="en-US" sz="3600">
                <a:solidFill>
                  <a:schemeClr val="accent1"/>
                </a:solidFill>
              </a:rPr>
              <a:t>✅ </a:t>
            </a:r>
            <a:endParaRPr b="1" sz="3600">
              <a:solidFill>
                <a:schemeClr val="accent1"/>
              </a:solidFill>
            </a:endParaRPr>
          </a:p>
          <a:p>
            <a:pPr indent="-457200" lvl="2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AutoNum type="romanLcPeriod"/>
            </a:pPr>
            <a:r>
              <a:rPr lang="en-US" sz="3600"/>
              <a:t>Ensure API, documentation, implementation are in sync (3PPI API v1.0) </a:t>
            </a:r>
            <a:r>
              <a:rPr b="1" lang="en-US" sz="3600">
                <a:solidFill>
                  <a:schemeClr val="accent1"/>
                </a:solidFill>
              </a:rPr>
              <a:t>✅</a:t>
            </a:r>
            <a:endParaRPr sz="3600"/>
          </a:p>
          <a:p>
            <a:pPr indent="-457200" lvl="1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AutoNum type="alphaLcPeriod"/>
            </a:pPr>
            <a:r>
              <a:rPr lang="en-US" sz="3600"/>
              <a:t>Develop GSP adapter for 3PPI implementers </a:t>
            </a:r>
            <a:r>
              <a:rPr b="1" lang="en-US" sz="3600">
                <a:solidFill>
                  <a:schemeClr val="accent1"/>
                </a:solidFill>
                <a:highlight>
                  <a:srgbClr val="FFFF00"/>
                </a:highlight>
              </a:rPr>
              <a:t>⚙</a:t>
            </a:r>
            <a:endParaRPr sz="3600"/>
          </a:p>
          <a:p>
            <a:pPr indent="-457200" lvl="2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AutoNum type="romanLcPeriod"/>
            </a:pPr>
            <a:r>
              <a:rPr lang="en-US" sz="3600" u="sng">
                <a:solidFill>
                  <a:schemeClr val="hlink"/>
                </a:solidFill>
                <a:hlinkClick r:id="rId3"/>
              </a:rPr>
              <a:t>Change request</a:t>
            </a:r>
            <a:r>
              <a:rPr lang="en-US" sz="3600"/>
              <a:t> “refactoring 3PPI interface” approved </a:t>
            </a:r>
            <a:r>
              <a:rPr b="1" lang="en-US" sz="3600">
                <a:solidFill>
                  <a:schemeClr val="accent1"/>
                </a:solidFill>
              </a:rPr>
              <a:t>✅</a:t>
            </a:r>
            <a:endParaRPr sz="3600"/>
          </a:p>
          <a:p>
            <a:pPr indent="-457200" lvl="2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AutoNum type="romanLcPeriod"/>
            </a:pPr>
            <a:r>
              <a:rPr lang="en-US" sz="3600"/>
              <a:t>Solution proposal in review </a:t>
            </a:r>
            <a:r>
              <a:rPr b="1" lang="en-US" sz="3600">
                <a:solidFill>
                  <a:schemeClr val="accent1"/>
                </a:solidFill>
                <a:highlight>
                  <a:srgbClr val="FFFF00"/>
                </a:highlight>
              </a:rPr>
              <a:t>⚙</a:t>
            </a:r>
            <a:endParaRPr b="1" sz="3600">
              <a:solidFill>
                <a:schemeClr val="accent1"/>
              </a:solidFill>
              <a:highlight>
                <a:srgbClr val="FFFF00"/>
              </a:highlight>
            </a:endParaRPr>
          </a:p>
          <a:p>
            <a:pPr indent="-457200" lvl="2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AutoNum type="romanLcPeriod"/>
            </a:pPr>
            <a:r>
              <a:rPr lang="en-US" sz="3600">
                <a:highlight>
                  <a:schemeClr val="lt1"/>
                </a:highlight>
              </a:rPr>
              <a:t>Technical debt on Payment Manager, sdk-scheme-adapter for 3P functionality </a:t>
            </a:r>
            <a:r>
              <a:rPr b="1" lang="en-US" sz="3600">
                <a:solidFill>
                  <a:schemeClr val="accent1"/>
                </a:solidFill>
              </a:rPr>
              <a:t>✅</a:t>
            </a:r>
            <a:endParaRPr b="1" sz="3600">
              <a:solidFill>
                <a:schemeClr val="accent1"/>
              </a:solidFill>
            </a:endParaRPr>
          </a:p>
          <a:p>
            <a:pPr indent="-457200" lvl="2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AutoNum type="romanLcPeriod"/>
            </a:pPr>
            <a:r>
              <a:rPr lang="en-US" sz="3600">
                <a:highlight>
                  <a:schemeClr val="lt1"/>
                </a:highlight>
              </a:rPr>
              <a:t>Core connector for 3P implementers (GSP Adapter)</a:t>
            </a:r>
            <a:endParaRPr sz="3600">
              <a:highlight>
                <a:schemeClr val="lt1"/>
              </a:highlight>
            </a:endParaRPr>
          </a:p>
          <a:p>
            <a:pPr indent="-457200" lvl="2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AutoNum type="romanLcPeriod"/>
            </a:pPr>
            <a:r>
              <a:rPr lang="en-US" sz="3600">
                <a:highlight>
                  <a:schemeClr val="lt1"/>
                </a:highlight>
              </a:rPr>
              <a:t>Core connector for FSP implementers (Generic version)</a:t>
            </a:r>
            <a:endParaRPr sz="3600"/>
          </a:p>
          <a:p>
            <a:pPr indent="-457200" lvl="1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AutoNum type="alphaLcPeriod"/>
            </a:pPr>
            <a:r>
              <a:rPr lang="en-US" sz="3600"/>
              <a:t>Usage guides, scheme templates for 3PPI usage </a:t>
            </a:r>
            <a:r>
              <a:rPr b="1" lang="en-US" sz="3600">
                <a:solidFill>
                  <a:schemeClr val="accent1"/>
                </a:solidFill>
                <a:highlight>
                  <a:srgbClr val="FFFF00"/>
                </a:highlight>
              </a:rPr>
              <a:t>⚙</a:t>
            </a:r>
            <a:endParaRPr sz="3600"/>
          </a:p>
        </p:txBody>
      </p:sp>
      <p:sp>
        <p:nvSpPr>
          <p:cNvPr id="212" name="Google Shape;212;p24"/>
          <p:cNvSpPr txBox="1"/>
          <p:nvPr>
            <p:ph idx="12" type="sldNum"/>
          </p:nvPr>
        </p:nvSpPr>
        <p:spPr>
          <a:xfrm>
            <a:off x="17223444" y="12712701"/>
            <a:ext cx="54870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13" name="Google Shape;213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671150" y="9975225"/>
            <a:ext cx="548575" cy="548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430675" y="10743850"/>
            <a:ext cx="548575" cy="54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5"/>
          <p:cNvSpPr txBox="1"/>
          <p:nvPr>
            <p:ph type="title"/>
          </p:nvPr>
        </p:nvSpPr>
        <p:spPr>
          <a:xfrm>
            <a:off x="631794" y="673801"/>
            <a:ext cx="18869400" cy="26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800"/>
              <a:buFont typeface="Arial"/>
              <a:buNone/>
            </a:pPr>
            <a:r>
              <a:rPr lang="en-US" sz="7200"/>
              <a:t>3P </a:t>
            </a:r>
            <a:r>
              <a:rPr lang="en-US" sz="7200"/>
              <a:t>Workstream Progress</a:t>
            </a:r>
            <a:endParaRPr sz="7200"/>
          </a:p>
        </p:txBody>
      </p:sp>
      <p:sp>
        <p:nvSpPr>
          <p:cNvPr id="220" name="Google Shape;220;p25"/>
          <p:cNvSpPr txBox="1"/>
          <p:nvPr>
            <p:ph idx="1" type="body"/>
          </p:nvPr>
        </p:nvSpPr>
        <p:spPr>
          <a:xfrm>
            <a:off x="631800" y="3500700"/>
            <a:ext cx="7836000" cy="8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19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Char char="-"/>
            </a:pPr>
            <a:r>
              <a:rPr lang="en-US" sz="3000"/>
              <a:t>3PPI charts validated</a:t>
            </a:r>
            <a:endParaRPr sz="3000"/>
          </a:p>
          <a:p>
            <a:pPr indent="-419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Char char="-"/>
            </a:pPr>
            <a:r>
              <a:rPr lang="en-US" sz="3000"/>
              <a:t>3PPI TTK end-to-end tests validated</a:t>
            </a:r>
            <a:endParaRPr sz="3000"/>
          </a:p>
          <a:p>
            <a:pPr indent="-419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Char char="-"/>
            </a:pPr>
            <a:r>
              <a:rPr lang="en-US" sz="3000"/>
              <a:t>Bugs fixed</a:t>
            </a:r>
            <a:endParaRPr sz="3000"/>
          </a:p>
          <a:p>
            <a:pPr indent="-419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Char char="-"/>
            </a:pPr>
            <a:r>
              <a:rPr lang="en-US" sz="3000"/>
              <a:t>API discrepancies addressed</a:t>
            </a:r>
            <a:endParaRPr sz="3000"/>
          </a:p>
          <a:p>
            <a:pPr indent="-419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Char char="-"/>
            </a:pPr>
            <a:r>
              <a:rPr lang="en-US" sz="3000"/>
              <a:t>Prerequisites for 3PPI adapter development addressed</a:t>
            </a:r>
            <a:endParaRPr sz="3000"/>
          </a:p>
          <a:p>
            <a:pPr indent="-419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Char char="-"/>
            </a:pPr>
            <a:r>
              <a:rPr lang="en-US" sz="3000"/>
              <a:t>Development of adapters (or core connectors) for 3p functionality </a:t>
            </a:r>
            <a:r>
              <a:rPr lang="en-US" sz="3000">
                <a:highlight>
                  <a:schemeClr val="accent4"/>
                </a:highlight>
              </a:rPr>
              <a:t>in progress</a:t>
            </a:r>
            <a:endParaRPr sz="3000">
              <a:highlight>
                <a:schemeClr val="accent4"/>
              </a:highlight>
            </a:endParaRPr>
          </a:p>
        </p:txBody>
      </p:sp>
      <p:sp>
        <p:nvSpPr>
          <p:cNvPr id="221" name="Google Shape;221;p25"/>
          <p:cNvSpPr txBox="1"/>
          <p:nvPr>
            <p:ph idx="12" type="sldNum"/>
          </p:nvPr>
        </p:nvSpPr>
        <p:spPr>
          <a:xfrm>
            <a:off x="17223444" y="12712701"/>
            <a:ext cx="54870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22" name="Google Shape;22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69975" y="3104850"/>
            <a:ext cx="14917601" cy="10525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6"/>
          <p:cNvSpPr txBox="1"/>
          <p:nvPr>
            <p:ph type="title"/>
          </p:nvPr>
        </p:nvSpPr>
        <p:spPr>
          <a:xfrm>
            <a:off x="1663917" y="3419477"/>
            <a:ext cx="13936800" cy="57054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PI-18: 3p end-to-end tests video</a:t>
            </a:r>
            <a:endParaRPr sz="6000"/>
          </a:p>
        </p:txBody>
      </p:sp>
      <p:sp>
        <p:nvSpPr>
          <p:cNvPr id="229" name="Google Shape;229;p26"/>
          <p:cNvSpPr txBox="1"/>
          <p:nvPr>
            <p:ph idx="1" type="body"/>
          </p:nvPr>
        </p:nvSpPr>
        <p:spPr>
          <a:xfrm>
            <a:off x="1663917" y="9178927"/>
            <a:ext cx="21033900" cy="3000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2000"/>
              </a:spcBef>
              <a:spcAft>
                <a:spcPts val="0"/>
              </a:spcAft>
              <a:buNone/>
            </a:pPr>
            <a:r>
              <a:rPr lang="en-US" sz="3000"/>
              <a:t>https://youtu.be/Y4KluvHuSEM</a:t>
            </a:r>
            <a:endParaRPr sz="3000"/>
          </a:p>
        </p:txBody>
      </p:sp>
      <p:sp>
        <p:nvSpPr>
          <p:cNvPr id="230" name="Google Shape;230;p26"/>
          <p:cNvSpPr txBox="1"/>
          <p:nvPr>
            <p:ph idx="12" type="sldNum"/>
          </p:nvPr>
        </p:nvSpPr>
        <p:spPr>
          <a:xfrm>
            <a:off x="17223444" y="12712701"/>
            <a:ext cx="5487000" cy="730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7"/>
          <p:cNvSpPr txBox="1"/>
          <p:nvPr>
            <p:ph type="title"/>
          </p:nvPr>
        </p:nvSpPr>
        <p:spPr>
          <a:xfrm>
            <a:off x="1676625" y="730250"/>
            <a:ext cx="18869400" cy="204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800"/>
              <a:buFont typeface="Arial"/>
              <a:buNone/>
            </a:pPr>
            <a:r>
              <a:rPr lang="en-US" sz="6000"/>
              <a:t>3PPI flows: FSP - PM - Mojaloop</a:t>
            </a:r>
            <a:endParaRPr sz="6000"/>
          </a:p>
        </p:txBody>
      </p:sp>
      <p:sp>
        <p:nvSpPr>
          <p:cNvPr id="236" name="Google Shape;236;p27"/>
          <p:cNvSpPr txBox="1"/>
          <p:nvPr>
            <p:ph idx="12" type="sldNum"/>
          </p:nvPr>
        </p:nvSpPr>
        <p:spPr>
          <a:xfrm>
            <a:off x="17223444" y="12712701"/>
            <a:ext cx="54870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37" name="Google Shape;23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3000" y="2640200"/>
            <a:ext cx="17676651" cy="1027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8"/>
          <p:cNvSpPr txBox="1"/>
          <p:nvPr>
            <p:ph type="title"/>
          </p:nvPr>
        </p:nvSpPr>
        <p:spPr>
          <a:xfrm>
            <a:off x="1676625" y="730250"/>
            <a:ext cx="18869400" cy="204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800"/>
              <a:buFont typeface="Arial"/>
              <a:buNone/>
            </a:pPr>
            <a:r>
              <a:rPr lang="en-US" sz="6000"/>
              <a:t>3PPI flows: 3PPI - PM - Mojaloop</a:t>
            </a:r>
            <a:endParaRPr sz="6000"/>
          </a:p>
        </p:txBody>
      </p:sp>
      <p:sp>
        <p:nvSpPr>
          <p:cNvPr id="243" name="Google Shape;243;p28"/>
          <p:cNvSpPr txBox="1"/>
          <p:nvPr>
            <p:ph idx="12" type="sldNum"/>
          </p:nvPr>
        </p:nvSpPr>
        <p:spPr>
          <a:xfrm>
            <a:off x="17223444" y="12712701"/>
            <a:ext cx="54870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44" name="Google Shape;24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7138" y="2770250"/>
            <a:ext cx="17588375" cy="1022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9"/>
          <p:cNvSpPr txBox="1"/>
          <p:nvPr>
            <p:ph type="title"/>
          </p:nvPr>
        </p:nvSpPr>
        <p:spPr>
          <a:xfrm>
            <a:off x="1663917" y="3419477"/>
            <a:ext cx="13936800" cy="57054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API snippets update</a:t>
            </a:r>
            <a:endParaRPr sz="7200"/>
          </a:p>
        </p:txBody>
      </p:sp>
      <p:sp>
        <p:nvSpPr>
          <p:cNvPr id="251" name="Google Shape;251;p29"/>
          <p:cNvSpPr txBox="1"/>
          <p:nvPr>
            <p:ph idx="1" type="body"/>
          </p:nvPr>
        </p:nvSpPr>
        <p:spPr>
          <a:xfrm>
            <a:off x="1663917" y="9178927"/>
            <a:ext cx="21033900" cy="3000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2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29"/>
          <p:cNvSpPr txBox="1"/>
          <p:nvPr>
            <p:ph idx="12" type="sldNum"/>
          </p:nvPr>
        </p:nvSpPr>
        <p:spPr>
          <a:xfrm>
            <a:off x="17223444" y="12712701"/>
            <a:ext cx="5487000" cy="730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0"/>
          <p:cNvSpPr txBox="1"/>
          <p:nvPr>
            <p:ph idx="1" type="body"/>
          </p:nvPr>
        </p:nvSpPr>
        <p:spPr>
          <a:xfrm>
            <a:off x="1676619" y="3651250"/>
            <a:ext cx="21033900" cy="8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en-US" sz="4200"/>
              <a:t>Reusable yaml definition code snippets &amp; autogenerated Typescript interfaces</a:t>
            </a:r>
            <a:endParaRPr b="1" i="1" sz="4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4000"/>
          </a:p>
          <a:p>
            <a:pPr indent="-4826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4000"/>
              <a:buFont typeface="Open Sans"/>
              <a:buAutoNum type="arabicPeriod"/>
            </a:pPr>
            <a:r>
              <a:rPr lang="en-US" sz="4000"/>
              <a:t>it is the set of basic Mojaloop Data Transfer Object Interfaces - YAML &amp; Typescript</a:t>
            </a:r>
            <a:endParaRPr b="1" sz="4000"/>
          </a:p>
          <a:p>
            <a:pPr indent="-4826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4000"/>
              <a:buFont typeface="Open Sans"/>
              <a:buAutoNum type="arabicPeriod"/>
            </a:pPr>
            <a:r>
              <a:rPr lang="en-US" sz="4000"/>
              <a:t>one source of truth - common type system</a:t>
            </a:r>
            <a:endParaRPr sz="4000"/>
          </a:p>
          <a:p>
            <a:pPr indent="-4826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4000"/>
              <a:buFont typeface="Open Sans"/>
              <a:buAutoNum type="arabicPeriod"/>
            </a:pPr>
            <a:r>
              <a:rPr lang="en-US" sz="4000"/>
              <a:t>compact template definitions files for microservices</a:t>
            </a:r>
            <a:endParaRPr sz="4000"/>
          </a:p>
          <a:p>
            <a:pPr indent="-4826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4000"/>
              <a:buFont typeface="Open Sans"/>
              <a:buAutoNum type="arabicPeriod"/>
            </a:pPr>
            <a:r>
              <a:rPr lang="en-US" sz="4000"/>
              <a:t>tooling for Typescript interfaces generation</a:t>
            </a:r>
            <a:endParaRPr sz="4000"/>
          </a:p>
          <a:p>
            <a:pPr indent="-4826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4000"/>
              <a:buFont typeface="Open Sans"/>
              <a:buAutoNum type="arabicPeriod"/>
            </a:pPr>
            <a:r>
              <a:rPr lang="en-US" sz="4000"/>
              <a:t>Swagger UI online browser: </a:t>
            </a:r>
            <a:r>
              <a:rPr lang="en-US" sz="4000" u="sng">
                <a:solidFill>
                  <a:schemeClr val="hlink"/>
                </a:solidFill>
                <a:hlinkClick r:id="rId3"/>
              </a:rPr>
              <a:t>https://mojaloop.github.io/api-snippets/</a:t>
            </a:r>
            <a:endParaRPr sz="4000"/>
          </a:p>
          <a:p>
            <a:pPr indent="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/>
          </a:p>
        </p:txBody>
      </p:sp>
      <p:sp>
        <p:nvSpPr>
          <p:cNvPr id="258" name="Google Shape;258;p30"/>
          <p:cNvSpPr txBox="1"/>
          <p:nvPr>
            <p:ph type="title"/>
          </p:nvPr>
        </p:nvSpPr>
        <p:spPr>
          <a:xfrm>
            <a:off x="1676619" y="730251"/>
            <a:ext cx="18869400" cy="26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800"/>
              <a:buFont typeface="Arial"/>
              <a:buNone/>
            </a:pPr>
            <a:r>
              <a:rPr lang="en-US"/>
              <a:t>What are API Snippets?</a:t>
            </a:r>
            <a:endParaRPr/>
          </a:p>
        </p:txBody>
      </p:sp>
      <p:sp>
        <p:nvSpPr>
          <p:cNvPr id="259" name="Google Shape;259;p30"/>
          <p:cNvSpPr txBox="1"/>
          <p:nvPr>
            <p:ph idx="12" type="sldNum"/>
          </p:nvPr>
        </p:nvSpPr>
        <p:spPr>
          <a:xfrm>
            <a:off x="17223444" y="12712701"/>
            <a:ext cx="54870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3"/>
          <p:cNvSpPr txBox="1"/>
          <p:nvPr>
            <p:ph type="title"/>
          </p:nvPr>
        </p:nvSpPr>
        <p:spPr>
          <a:xfrm>
            <a:off x="1676619" y="730251"/>
            <a:ext cx="18869400" cy="2651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Agenda</a:t>
            </a:r>
            <a:endParaRPr/>
          </a:p>
        </p:txBody>
      </p:sp>
      <p:sp>
        <p:nvSpPr>
          <p:cNvPr id="98" name="Google Shape;98;p13"/>
          <p:cNvSpPr txBox="1"/>
          <p:nvPr>
            <p:ph idx="1" type="body"/>
          </p:nvPr>
        </p:nvSpPr>
        <p:spPr>
          <a:xfrm>
            <a:off x="1676619" y="3651250"/>
            <a:ext cx="21033900" cy="8702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84200" lvl="0" marL="914400" rtl="0" algn="l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SzPts val="5600"/>
              <a:buAutoNum type="arabicPeriod"/>
            </a:pPr>
            <a:r>
              <a:rPr lang="en-US"/>
              <a:t>PI-17 overview for 3PPI</a:t>
            </a:r>
            <a:endParaRPr/>
          </a:p>
          <a:p>
            <a:pPr indent="-5842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5600"/>
              <a:buAutoNum type="arabicPeriod"/>
            </a:pPr>
            <a:r>
              <a:rPr lang="en-US"/>
              <a:t>3PPI </a:t>
            </a:r>
            <a:r>
              <a:rPr lang="en-US"/>
              <a:t>features</a:t>
            </a:r>
            <a:r>
              <a:rPr lang="en-US"/>
              <a:t> status</a:t>
            </a:r>
            <a:endParaRPr/>
          </a:p>
          <a:p>
            <a:pPr indent="-5842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5600"/>
              <a:buAutoNum type="arabicPeriod"/>
            </a:pPr>
            <a:r>
              <a:rPr lang="en-US"/>
              <a:t>API snippets</a:t>
            </a:r>
            <a:endParaRPr/>
          </a:p>
          <a:p>
            <a:pPr indent="-5842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5600"/>
              <a:buAutoNum type="arabicPeriod"/>
            </a:pPr>
            <a:r>
              <a:rPr lang="en-US"/>
              <a:t>3PPI roadmap</a:t>
            </a:r>
            <a:endParaRPr/>
          </a:p>
        </p:txBody>
      </p:sp>
      <p:sp>
        <p:nvSpPr>
          <p:cNvPr id="99" name="Google Shape;99;p13"/>
          <p:cNvSpPr txBox="1"/>
          <p:nvPr>
            <p:ph idx="12" type="sldNum"/>
          </p:nvPr>
        </p:nvSpPr>
        <p:spPr>
          <a:xfrm>
            <a:off x="17223444" y="12712701"/>
            <a:ext cx="5487000" cy="730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1"/>
          <p:cNvSpPr txBox="1"/>
          <p:nvPr>
            <p:ph idx="1" type="body"/>
          </p:nvPr>
        </p:nvSpPr>
        <p:spPr>
          <a:xfrm>
            <a:off x="1676625" y="2872150"/>
            <a:ext cx="21033900" cy="948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800"/>
              <a:t>For example, if we wanted to add a new Currency code</a:t>
            </a:r>
            <a:endParaRPr i="1" sz="2800"/>
          </a:p>
          <a:p>
            <a:pPr indent="-4127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900"/>
              <a:buAutoNum type="arabicPeriod"/>
            </a:pPr>
            <a:r>
              <a:rPr lang="en-US" sz="3500"/>
              <a:t>Navigate to an existing specification: </a:t>
            </a:r>
            <a:r>
              <a:rPr lang="en-US" sz="3500" u="sng">
                <a:solidFill>
                  <a:schemeClr val="hlink"/>
                </a:solidFill>
                <a:hlinkClick r:id="rId3"/>
              </a:rPr>
              <a:t>https://github.com/mojaloop/mojaloop-specification</a:t>
            </a:r>
            <a:endParaRPr sz="35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/>
          </a:p>
          <a:p>
            <a:pPr indent="-4127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900"/>
              <a:buAutoNum type="arabicPeriod"/>
            </a:pPr>
            <a:r>
              <a:rPr lang="en-US" sz="3500"/>
              <a:t>Open a pull request and add a new Currency Code</a:t>
            </a:r>
            <a:endParaRPr sz="3500"/>
          </a:p>
          <a:p>
            <a:pPr indent="-450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500"/>
              <a:buAutoNum type="arabicPeriod"/>
            </a:pPr>
            <a:r>
              <a:rPr lang="en-US" sz="3500"/>
              <a:t>Copy and paste in every service where we refer to Currency… at least 10 times. Hope you don’t make any mistakes in 1000’s of lines of Yaml specification</a:t>
            </a:r>
            <a:endParaRPr sz="3500"/>
          </a:p>
          <a:p>
            <a:pPr indent="-450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500"/>
              <a:buAutoNum type="arabicPeriod"/>
            </a:pPr>
            <a:r>
              <a:rPr lang="en-US" sz="3500"/>
              <a:t>Code review 10+ times</a:t>
            </a:r>
            <a:endParaRPr sz="3500"/>
          </a:p>
        </p:txBody>
      </p:sp>
      <p:sp>
        <p:nvSpPr>
          <p:cNvPr id="265" name="Google Shape;265;p31"/>
          <p:cNvSpPr txBox="1"/>
          <p:nvPr>
            <p:ph type="title"/>
          </p:nvPr>
        </p:nvSpPr>
        <p:spPr>
          <a:xfrm>
            <a:off x="1676619" y="730251"/>
            <a:ext cx="18869400" cy="26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800"/>
              <a:buFont typeface="Arial"/>
              <a:buNone/>
            </a:pPr>
            <a:r>
              <a:rPr lang="en-US"/>
              <a:t>The Old Way</a:t>
            </a:r>
            <a:endParaRPr/>
          </a:p>
        </p:txBody>
      </p:sp>
      <p:sp>
        <p:nvSpPr>
          <p:cNvPr id="266" name="Google Shape;266;p31"/>
          <p:cNvSpPr txBox="1"/>
          <p:nvPr>
            <p:ph idx="12" type="sldNum"/>
          </p:nvPr>
        </p:nvSpPr>
        <p:spPr>
          <a:xfrm>
            <a:off x="17223444" y="12712701"/>
            <a:ext cx="54870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67" name="Google Shape;267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68775" y="4190175"/>
            <a:ext cx="16498223" cy="385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2"/>
          <p:cNvSpPr txBox="1"/>
          <p:nvPr>
            <p:ph idx="1" type="body"/>
          </p:nvPr>
        </p:nvSpPr>
        <p:spPr>
          <a:xfrm>
            <a:off x="1676625" y="2872150"/>
            <a:ext cx="21033900" cy="948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800"/>
              <a:t>For example, if we wanted to add a new Currency code</a:t>
            </a:r>
            <a:endParaRPr i="1" sz="2800"/>
          </a:p>
          <a:p>
            <a:pPr indent="-4127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900"/>
              <a:buAutoNum type="arabicPeriod"/>
            </a:pPr>
            <a:r>
              <a:rPr lang="en-US" sz="3500"/>
              <a:t>Navigate to the Currency.yaml definition in api-snippets</a:t>
            </a:r>
            <a:endParaRPr sz="35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/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/>
          </a:p>
          <a:p>
            <a:pPr indent="-4127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900"/>
              <a:buAutoNum type="arabicPeriod"/>
            </a:pPr>
            <a:r>
              <a:rPr lang="en-US" sz="3500"/>
              <a:t>Pull Request + Code Review</a:t>
            </a:r>
            <a:endParaRPr sz="3500"/>
          </a:p>
          <a:p>
            <a:pPr indent="-450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500"/>
              <a:buAutoNum type="arabicPeriod"/>
            </a:pPr>
            <a:r>
              <a:rPr lang="en-US" sz="3500"/>
              <a:t>A new version is built automatically (if we wish)</a:t>
            </a:r>
            <a:endParaRPr sz="3500"/>
          </a:p>
          <a:p>
            <a:pPr indent="-450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500"/>
              <a:buAutoNum type="arabicPeriod"/>
            </a:pPr>
            <a:r>
              <a:rPr lang="en-US" sz="3500"/>
              <a:t>For each service, update the package.json to the latest api-snippets:</a:t>
            </a:r>
            <a:endParaRPr sz="35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/>
          </a:p>
          <a:p>
            <a:pPr indent="-450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500"/>
              <a:buAutoNum type="arabicPeriod"/>
            </a:pPr>
            <a:r>
              <a:rPr lang="en-US" sz="3500"/>
              <a:t>`npm install`</a:t>
            </a:r>
            <a:endParaRPr sz="3500"/>
          </a:p>
        </p:txBody>
      </p:sp>
      <p:sp>
        <p:nvSpPr>
          <p:cNvPr id="273" name="Google Shape;273;p32"/>
          <p:cNvSpPr txBox="1"/>
          <p:nvPr>
            <p:ph type="title"/>
          </p:nvPr>
        </p:nvSpPr>
        <p:spPr>
          <a:xfrm>
            <a:off x="1676619" y="730251"/>
            <a:ext cx="18869400" cy="26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800"/>
              <a:buFont typeface="Arial"/>
              <a:buNone/>
            </a:pPr>
            <a:r>
              <a:rPr lang="en-US"/>
              <a:t>The New Way</a:t>
            </a:r>
            <a:endParaRPr/>
          </a:p>
        </p:txBody>
      </p:sp>
      <p:sp>
        <p:nvSpPr>
          <p:cNvPr id="274" name="Google Shape;274;p32"/>
          <p:cNvSpPr txBox="1"/>
          <p:nvPr>
            <p:ph idx="12" type="sldNum"/>
          </p:nvPr>
        </p:nvSpPr>
        <p:spPr>
          <a:xfrm>
            <a:off x="17223444" y="12712701"/>
            <a:ext cx="54870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75" name="Google Shape;27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45725" y="4224450"/>
            <a:ext cx="14131199" cy="366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59925" y="10669725"/>
            <a:ext cx="9734550" cy="81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3"/>
          <p:cNvSpPr txBox="1"/>
          <p:nvPr>
            <p:ph type="title"/>
          </p:nvPr>
        </p:nvSpPr>
        <p:spPr>
          <a:xfrm>
            <a:off x="1663917" y="3419477"/>
            <a:ext cx="13936800" cy="57054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3PPI roadmap</a:t>
            </a:r>
            <a:endParaRPr sz="7200"/>
          </a:p>
        </p:txBody>
      </p:sp>
      <p:sp>
        <p:nvSpPr>
          <p:cNvPr id="283" name="Google Shape;283;p33"/>
          <p:cNvSpPr txBox="1"/>
          <p:nvPr>
            <p:ph idx="1" type="body"/>
          </p:nvPr>
        </p:nvSpPr>
        <p:spPr>
          <a:xfrm>
            <a:off x="1663917" y="9178927"/>
            <a:ext cx="21033900" cy="3000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2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33"/>
          <p:cNvSpPr txBox="1"/>
          <p:nvPr>
            <p:ph idx="12" type="sldNum"/>
          </p:nvPr>
        </p:nvSpPr>
        <p:spPr>
          <a:xfrm>
            <a:off x="17223444" y="12712701"/>
            <a:ext cx="5487000" cy="730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4"/>
          <p:cNvSpPr txBox="1"/>
          <p:nvPr>
            <p:ph type="title"/>
          </p:nvPr>
        </p:nvSpPr>
        <p:spPr>
          <a:xfrm>
            <a:off x="686994" y="-245049"/>
            <a:ext cx="21033900" cy="26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5A83"/>
              </a:buClr>
              <a:buSzPts val="8800"/>
              <a:buFont typeface="Arial"/>
              <a:buNone/>
            </a:pPr>
            <a:r>
              <a:rPr lang="en-US" sz="6000">
                <a:latin typeface="Open Sans"/>
                <a:ea typeface="Open Sans"/>
                <a:cs typeface="Open Sans"/>
                <a:sym typeface="Open Sans"/>
              </a:rPr>
              <a:t>PI</a:t>
            </a:r>
            <a:r>
              <a:rPr lang="en-US" sz="6000"/>
              <a:t>-</a:t>
            </a:r>
            <a:r>
              <a:rPr lang="en-US" sz="6000">
                <a:latin typeface="Open Sans"/>
                <a:ea typeface="Open Sans"/>
                <a:cs typeface="Open Sans"/>
                <a:sym typeface="Open Sans"/>
              </a:rPr>
              <a:t>1</a:t>
            </a:r>
            <a:r>
              <a:rPr lang="en-US" sz="6000"/>
              <a:t>8</a:t>
            </a:r>
            <a:r>
              <a:rPr lang="en-US" sz="6000">
                <a:latin typeface="Open Sans"/>
                <a:ea typeface="Open Sans"/>
                <a:cs typeface="Open Sans"/>
                <a:sym typeface="Open Sans"/>
              </a:rPr>
              <a:t> 3PPI Goals</a:t>
            </a:r>
            <a:r>
              <a:rPr lang="en-US" sz="4800">
                <a:latin typeface="Open Sans"/>
                <a:ea typeface="Open Sans"/>
                <a:cs typeface="Open Sans"/>
                <a:sym typeface="Open Sans"/>
              </a:rPr>
              <a:t> [To be confirmed </a:t>
            </a:r>
            <a:r>
              <a:rPr lang="en-US" sz="4800"/>
              <a:t>during roadmap planning</a:t>
            </a:r>
            <a:r>
              <a:rPr lang="en-US" sz="4800">
                <a:latin typeface="Open Sans"/>
                <a:ea typeface="Open Sans"/>
                <a:cs typeface="Open Sans"/>
                <a:sym typeface="Open Sans"/>
              </a:rPr>
              <a:t>]</a:t>
            </a:r>
            <a:endParaRPr sz="4800">
              <a:latin typeface="Open Sans"/>
              <a:ea typeface="Open Sans"/>
              <a:cs typeface="Open Sans"/>
              <a:sym typeface="Open Sans"/>
            </a:endParaRPr>
          </a:p>
        </p:txBody>
      </p:sp>
      <p:graphicFrame>
        <p:nvGraphicFramePr>
          <p:cNvPr id="290" name="Google Shape;290;p34"/>
          <p:cNvGraphicFramePr/>
          <p:nvPr/>
        </p:nvGraphicFramePr>
        <p:xfrm>
          <a:off x="787200" y="19404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{0BD68EBA-735F-404E-AF83-9A456171F966}</a:tableStyleId>
              </a:tblPr>
              <a:tblGrid>
                <a:gridCol w="2326275"/>
                <a:gridCol w="382850"/>
                <a:gridCol w="8630125"/>
                <a:gridCol w="382850"/>
                <a:gridCol w="10760125"/>
              </a:tblGrid>
              <a:tr h="854900">
                <a:tc row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900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Goal</a:t>
                      </a:r>
                      <a:endParaRPr sz="3900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lnL cap="flat" cmpd="sng" w="762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5A83">
                        <a:alpha val="81570"/>
                      </a:srgbClr>
                    </a:solidFill>
                  </a:tcPr>
                </a:tc>
                <a:tc gridSpan="4"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6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Mojaloop 3PPI services adopted by 1 3PPI implementer &amp; 1 FSP (in testing / QA)</a:t>
                      </a:r>
                      <a:endParaRPr b="1" sz="36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lnL cap="flat" cmpd="sng" w="7620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2" hMerge="1"/>
                <a:tc rowSpan="2" hMerge="1"/>
                <a:tc rowSpan="2" hMerge="1"/>
              </a:tr>
              <a:tr h="548175">
                <a:tc vMerge="1"/>
                <a:tc gridSpan="4" vMerge="1"/>
                <a:tc hMerge="1" vMerge="1"/>
                <a:tc hMerge="1" vMerge="1"/>
                <a:tc hMerge="1" vMerge="1"/>
              </a:tr>
              <a:tr h="185895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3900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Key Epics</a:t>
                      </a:r>
                      <a:endParaRPr sz="3900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3300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Objectives</a:t>
                      </a:r>
                      <a:endParaRPr sz="3900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lnL cap="flat" cmpd="sng" w="762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5A83">
                        <a:alpha val="815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9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762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425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3100"/>
                        <a:buFont typeface="Open Sans"/>
                        <a:buAutoNum type="arabicPeriod"/>
                      </a:pPr>
                      <a:r>
                        <a:rPr lang="en-US" sz="27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Google Standard Payment API Adapter [Open Source] developed and released (PM included in 3p flows)</a:t>
                      </a:r>
                      <a:endParaRPr sz="26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7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6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2.</a:t>
                      </a:r>
                      <a:r>
                        <a:rPr lang="en-US" sz="26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3PPI Bulk functionality</a:t>
                      </a:r>
                      <a:endParaRPr sz="26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</a:tr>
              <a:tr h="2995975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9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762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6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3. </a:t>
                      </a:r>
                      <a:r>
                        <a:rPr lang="en-US" sz="26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Payment Manager support (3p friendly core connector) for DFSPs supporting 3PPIs</a:t>
                      </a:r>
                      <a:endParaRPr sz="27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6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7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7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7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5.</a:t>
                      </a:r>
                      <a:r>
                        <a:rPr lang="en-US" sz="27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</a:t>
                      </a:r>
                      <a:r>
                        <a:rPr b="1" lang="en-US" sz="27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Bonus</a:t>
                      </a:r>
                      <a:r>
                        <a:rPr lang="en-US" sz="27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: 1) </a:t>
                      </a:r>
                      <a:r>
                        <a:rPr lang="en-US" sz="27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3P transaction request with ISO 20022</a:t>
                      </a:r>
                      <a:r>
                        <a:rPr lang="en-US" sz="27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. 2) </a:t>
                      </a:r>
                      <a:r>
                        <a:rPr lang="en-US" sz="26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Documentation: starter kits, extend use case support building on base functionality. 3) Documentation extensions: Business processes, list of responsibilities. 4) MTP course for 3PPI functionality 5) </a:t>
                      </a:r>
                      <a:r>
                        <a:rPr lang="en-US" sz="26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DFSP Integration Guides (</a:t>
                      </a:r>
                      <a:r>
                        <a:rPr lang="en-US" sz="22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similar to </a:t>
                      </a:r>
                      <a:r>
                        <a:rPr lang="en-US" sz="2200" u="sng">
                          <a:solidFill>
                            <a:schemeClr val="hlink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  <a:hlinkClick r:id="rId3"/>
                        </a:rPr>
                        <a:t>https://sandbox.mojaloop.io/guides/overlay/g2p-3ppi-account-linking.html</a:t>
                      </a:r>
                      <a:r>
                        <a:rPr lang="en-US" sz="26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)</a:t>
                      </a:r>
                      <a:endParaRPr sz="27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</a:tr>
              <a:tr h="3000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900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Not Doing now but important next</a:t>
                      </a:r>
                      <a:endParaRPr sz="2900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900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&amp; </a:t>
                      </a:r>
                      <a:endParaRPr sz="2900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900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Risk / Issues</a:t>
                      </a:r>
                      <a:endParaRPr sz="2900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lnL cap="flat" cmpd="sng" w="762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5A83">
                        <a:alpha val="815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9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762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2400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Future Roadmap:</a:t>
                      </a:r>
                      <a:endParaRPr b="1" sz="2400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1" sz="2400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Font typeface="Open Sans"/>
                        <a:buAutoNum type="arabicPeriod"/>
                      </a:pPr>
                      <a:r>
                        <a:rPr lang="en-US" sz="2400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Spec changes to the GSP Adapter (will be retrofitted). </a:t>
                      </a:r>
                      <a:endParaRPr sz="2400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rgbClr val="FF0000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Risks / Issues:</a:t>
                      </a:r>
                      <a:endParaRPr b="1" sz="2400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Font typeface="Open Sans"/>
                        <a:buAutoNum type="arabicPeriod"/>
                      </a:pPr>
                      <a:r>
                        <a:rPr lang="en-US" sz="2400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Dependency on Payment Manager, IaC (less on on IaC but PM)</a:t>
                      </a:r>
                      <a:endParaRPr sz="2400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Font typeface="Open Sans"/>
                        <a:buAutoNum type="arabicPeriod"/>
                      </a:pPr>
                      <a:r>
                        <a:rPr lang="en-US" sz="2400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Dependency on 3PPI API changes to support an example 3PPI implementer</a:t>
                      </a:r>
                      <a:endParaRPr sz="2400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Font typeface="Open Sans"/>
                        <a:buAutoNum type="arabicPeriod"/>
                      </a:pPr>
                      <a:r>
                        <a:rPr lang="en-US" sz="2400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To get this deployed live, we are dependent on implementers and DFSPs (their internal processes)</a:t>
                      </a:r>
                      <a:endParaRPr sz="2400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</a:tr>
              <a:tr h="1693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900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Success Defined How?</a:t>
                      </a:r>
                      <a:endParaRPr sz="2900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lnL cap="flat" cmpd="sng" w="762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5A83">
                        <a:alpha val="815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9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762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7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Stretch : Is there 1 implementer who has deployed the 3PPI Features, with 1 3PPI and 1 DFSP in test? If so, then we have been successful.</a:t>
                      </a:r>
                      <a:endParaRPr b="1" sz="27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700">
                        <a:solidFill>
                          <a:srgbClr val="FF0000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7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Minimum : End-to-end testing of 3PPI features with support for FSP, PISP instances, 3P services on the Hub and PISP services along with GSP adapter</a:t>
                      </a:r>
                      <a:endParaRPr sz="27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</a:tr>
            </a:tbl>
          </a:graphicData>
        </a:graphic>
      </p:graphicFrame>
      <p:sp>
        <p:nvSpPr>
          <p:cNvPr id="291" name="Google Shape;291;p34"/>
          <p:cNvSpPr txBox="1"/>
          <p:nvPr>
            <p:ph idx="12" type="sldNum"/>
          </p:nvPr>
        </p:nvSpPr>
        <p:spPr>
          <a:xfrm>
            <a:off x="17223444" y="12712701"/>
            <a:ext cx="54870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5"/>
          <p:cNvSpPr txBox="1"/>
          <p:nvPr>
            <p:ph type="title"/>
          </p:nvPr>
        </p:nvSpPr>
        <p:spPr>
          <a:xfrm>
            <a:off x="1676619" y="730251"/>
            <a:ext cx="18869400" cy="26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800"/>
              <a:buFont typeface="Arial"/>
              <a:buNone/>
            </a:pPr>
            <a:r>
              <a:rPr lang="en-US"/>
              <a:t>Thank you!</a:t>
            </a:r>
            <a:endParaRPr/>
          </a:p>
        </p:txBody>
      </p:sp>
      <p:sp>
        <p:nvSpPr>
          <p:cNvPr id="297" name="Google Shape;297;p35"/>
          <p:cNvSpPr txBox="1"/>
          <p:nvPr>
            <p:ph idx="1" type="body"/>
          </p:nvPr>
        </p:nvSpPr>
        <p:spPr>
          <a:xfrm>
            <a:off x="1676625" y="10161325"/>
            <a:ext cx="21033900" cy="21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</p:txBody>
      </p:sp>
      <p:sp>
        <p:nvSpPr>
          <p:cNvPr id="298" name="Google Shape;298;p35"/>
          <p:cNvSpPr txBox="1"/>
          <p:nvPr>
            <p:ph idx="12" type="sldNum"/>
          </p:nvPr>
        </p:nvSpPr>
        <p:spPr>
          <a:xfrm>
            <a:off x="17223444" y="12712701"/>
            <a:ext cx="54870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4"/>
          <p:cNvSpPr txBox="1"/>
          <p:nvPr>
            <p:ph type="title"/>
          </p:nvPr>
        </p:nvSpPr>
        <p:spPr>
          <a:xfrm>
            <a:off x="1663917" y="3419477"/>
            <a:ext cx="13936800" cy="57054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3PPI PI-17 overview</a:t>
            </a:r>
            <a:endParaRPr sz="7200"/>
          </a:p>
        </p:txBody>
      </p:sp>
      <p:sp>
        <p:nvSpPr>
          <p:cNvPr id="106" name="Google Shape;106;p14"/>
          <p:cNvSpPr txBox="1"/>
          <p:nvPr>
            <p:ph idx="1" type="body"/>
          </p:nvPr>
        </p:nvSpPr>
        <p:spPr>
          <a:xfrm>
            <a:off x="1663917" y="9178927"/>
            <a:ext cx="21033900" cy="3000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2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4"/>
          <p:cNvSpPr txBox="1"/>
          <p:nvPr>
            <p:ph idx="12" type="sldNum"/>
          </p:nvPr>
        </p:nvSpPr>
        <p:spPr>
          <a:xfrm>
            <a:off x="17223444" y="12712701"/>
            <a:ext cx="5487000" cy="730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5"/>
          <p:cNvSpPr txBox="1"/>
          <p:nvPr>
            <p:ph type="title"/>
          </p:nvPr>
        </p:nvSpPr>
        <p:spPr>
          <a:xfrm>
            <a:off x="1676619" y="730251"/>
            <a:ext cx="18869400" cy="26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800"/>
              <a:buFont typeface="Arial"/>
              <a:buNone/>
            </a:pPr>
            <a:r>
              <a:rPr lang="en-US"/>
              <a:t>PI-17 Contributors</a:t>
            </a:r>
            <a:endParaRPr/>
          </a:p>
        </p:txBody>
      </p:sp>
      <p:sp>
        <p:nvSpPr>
          <p:cNvPr id="113" name="Google Shape;113;p15"/>
          <p:cNvSpPr txBox="1"/>
          <p:nvPr>
            <p:ph idx="1" type="body"/>
          </p:nvPr>
        </p:nvSpPr>
        <p:spPr>
          <a:xfrm>
            <a:off x="1676619" y="3651250"/>
            <a:ext cx="21033900" cy="8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•"/>
            </a:pPr>
            <a:r>
              <a:rPr lang="en-US" sz="3600"/>
              <a:t>Chetan Manjeshwar</a:t>
            </a:r>
            <a:endParaRPr sz="3600"/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•"/>
            </a:pPr>
            <a:r>
              <a:rPr lang="en-US" sz="3600"/>
              <a:t>Cian Brassil</a:t>
            </a:r>
            <a:endParaRPr sz="3600"/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•"/>
            </a:pPr>
            <a:r>
              <a:rPr lang="en-US" sz="3600"/>
              <a:t>Georgi Logodazhki</a:t>
            </a:r>
            <a:endParaRPr sz="3600"/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•"/>
            </a:pPr>
            <a:r>
              <a:rPr lang="en-US" sz="3600"/>
              <a:t>JJ Geewax</a:t>
            </a:r>
            <a:endParaRPr sz="3600"/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•"/>
            </a:pPr>
            <a:r>
              <a:rPr lang="en-US" sz="3600"/>
              <a:t>Kevin Leyow</a:t>
            </a:r>
            <a:endParaRPr sz="3600"/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•"/>
            </a:pPr>
            <a:r>
              <a:rPr lang="en-US" sz="3600"/>
              <a:t>Kuan Yen Heng</a:t>
            </a:r>
            <a:endParaRPr sz="3600"/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•"/>
            </a:pPr>
            <a:r>
              <a:rPr lang="en-US" sz="3600"/>
              <a:t>Lewis Daly</a:t>
            </a:r>
            <a:endParaRPr sz="3600"/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•"/>
            </a:pPr>
            <a:r>
              <a:rPr lang="en-US" sz="3600"/>
              <a:t>Michael Richards</a:t>
            </a:r>
            <a:endParaRPr sz="3600"/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•"/>
            </a:pPr>
            <a:r>
              <a:rPr lang="en-US" sz="3600"/>
              <a:t>Miguel de Barros</a:t>
            </a:r>
            <a:endParaRPr sz="3600"/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•"/>
            </a:pPr>
            <a:r>
              <a:rPr lang="en-US" sz="3600"/>
              <a:t>Nizam Anuar</a:t>
            </a:r>
            <a:endParaRPr sz="3600"/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•"/>
            </a:pPr>
            <a:r>
              <a:rPr lang="en-US" sz="3600"/>
              <a:t>Sam Kummary</a:t>
            </a:r>
            <a:endParaRPr sz="3600"/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•"/>
            </a:pPr>
            <a:r>
              <a:rPr lang="en-US" sz="3600"/>
              <a:t>Vijay Guthi</a:t>
            </a:r>
            <a:endParaRPr sz="3600"/>
          </a:p>
        </p:txBody>
      </p:sp>
      <p:sp>
        <p:nvSpPr>
          <p:cNvPr id="114" name="Google Shape;114;p15"/>
          <p:cNvSpPr txBox="1"/>
          <p:nvPr>
            <p:ph idx="12" type="sldNum"/>
          </p:nvPr>
        </p:nvSpPr>
        <p:spPr>
          <a:xfrm>
            <a:off x="17223444" y="12712701"/>
            <a:ext cx="54870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6"/>
          <p:cNvSpPr txBox="1"/>
          <p:nvPr>
            <p:ph type="title"/>
          </p:nvPr>
        </p:nvSpPr>
        <p:spPr>
          <a:xfrm>
            <a:off x="1676625" y="730250"/>
            <a:ext cx="18869400" cy="2299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Background: Mojaloop 3PPI timeline</a:t>
            </a:r>
            <a:endParaRPr sz="6000"/>
          </a:p>
        </p:txBody>
      </p:sp>
      <p:sp>
        <p:nvSpPr>
          <p:cNvPr id="121" name="Google Shape;121;p16"/>
          <p:cNvSpPr txBox="1"/>
          <p:nvPr>
            <p:ph idx="12" type="sldNum"/>
          </p:nvPr>
        </p:nvSpPr>
        <p:spPr>
          <a:xfrm>
            <a:off x="17223444" y="12712701"/>
            <a:ext cx="5487000" cy="730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2" name="Google Shape;122;p16"/>
          <p:cNvSpPr/>
          <p:nvPr/>
        </p:nvSpPr>
        <p:spPr>
          <a:xfrm rot="-711329">
            <a:off x="17250571" y="7005807"/>
            <a:ext cx="3602444" cy="153690"/>
          </a:xfrm>
          <a:prstGeom prst="roundRect">
            <a:avLst>
              <a:gd fmla="val 50000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16"/>
          <p:cNvSpPr/>
          <p:nvPr/>
        </p:nvSpPr>
        <p:spPr>
          <a:xfrm flipH="1" rot="711329">
            <a:off x="13824503" y="7005807"/>
            <a:ext cx="3602444" cy="153690"/>
          </a:xfrm>
          <a:prstGeom prst="roundRect">
            <a:avLst>
              <a:gd fmla="val 50000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4" name="Google Shape;124;p16"/>
          <p:cNvGrpSpPr/>
          <p:nvPr/>
        </p:nvGrpSpPr>
        <p:grpSpPr>
          <a:xfrm>
            <a:off x="14905192" y="7155401"/>
            <a:ext cx="4567257" cy="3281948"/>
            <a:chOff x="5796625" y="2541798"/>
            <a:chExt cx="1712700" cy="1230715"/>
          </a:xfrm>
        </p:grpSpPr>
        <p:sp>
          <p:nvSpPr>
            <p:cNvPr id="125" name="Google Shape;125;p16"/>
            <p:cNvSpPr/>
            <p:nvPr/>
          </p:nvSpPr>
          <p:spPr>
            <a:xfrm rot="-1789476">
              <a:off x="6572742" y="2571072"/>
              <a:ext cx="160451" cy="160451"/>
            </a:xfrm>
            <a:prstGeom prst="ellipse">
              <a:avLst/>
            </a:prstGeom>
            <a:solidFill>
              <a:srgbClr val="FFFFFF"/>
            </a:solidFill>
            <a:ln cap="flat" cmpd="sng" w="38100">
              <a:solidFill>
                <a:srgbClr val="85858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16"/>
            <p:cNvSpPr txBox="1"/>
            <p:nvPr/>
          </p:nvSpPr>
          <p:spPr>
            <a:xfrm>
              <a:off x="6296613" y="2735584"/>
              <a:ext cx="696900" cy="27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243800" lIns="243800" spcFirstLastPara="1" rIns="243800" wrap="square" tIns="243800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4300"/>
                </a:spcAft>
                <a:buNone/>
              </a:pPr>
              <a:r>
                <a:rPr b="1" lang="en-US" sz="2100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2022 Q3</a:t>
              </a:r>
              <a:endParaRPr b="1" sz="2100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7" name="Google Shape;127;p16"/>
            <p:cNvSpPr/>
            <p:nvPr/>
          </p:nvSpPr>
          <p:spPr>
            <a:xfrm>
              <a:off x="5796625" y="3069013"/>
              <a:ext cx="1712700" cy="703500"/>
            </a:xfrm>
            <a:prstGeom prst="roundRect">
              <a:avLst>
                <a:gd fmla="val 4485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7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7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7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7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7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7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700"/>
            </a:p>
          </p:txBody>
        </p:sp>
        <p:sp>
          <p:nvSpPr>
            <p:cNvPr id="128" name="Google Shape;128;p16"/>
            <p:cNvSpPr txBox="1"/>
            <p:nvPr/>
          </p:nvSpPr>
          <p:spPr>
            <a:xfrm>
              <a:off x="5840875" y="3106213"/>
              <a:ext cx="1624200" cy="62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243800" lIns="243800" spcFirstLastPara="1" rIns="243800" wrap="square" tIns="243800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-US" sz="2100">
                  <a:solidFill>
                    <a:schemeClr val="accent6"/>
                  </a:solidFill>
                  <a:latin typeface="Roboto"/>
                  <a:ea typeface="Roboto"/>
                  <a:cs typeface="Roboto"/>
                  <a:sym typeface="Roboto"/>
                </a:rPr>
                <a:t>Mojaloop 3PPI Phase-3</a:t>
              </a:r>
              <a:endParaRPr b="1" sz="210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4300"/>
                </a:spcBef>
                <a:spcAft>
                  <a:spcPts val="4300"/>
                </a:spcAft>
                <a:buNone/>
              </a:pPr>
              <a:r>
                <a:rPr b="1" lang="en-US" sz="2100">
                  <a:solidFill>
                    <a:schemeClr val="accent6"/>
                  </a:solidFill>
                  <a:latin typeface="Roboto"/>
                  <a:ea typeface="Roboto"/>
                  <a:cs typeface="Roboto"/>
                  <a:sym typeface="Roboto"/>
                </a:rPr>
                <a:t>Productionize,Adoption</a:t>
              </a:r>
              <a:endParaRPr b="1" sz="210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9" name="Google Shape;129;p16"/>
            <p:cNvSpPr/>
            <p:nvPr/>
          </p:nvSpPr>
          <p:spPr>
            <a:xfrm>
              <a:off x="6607975" y="3004364"/>
              <a:ext cx="90000" cy="67500"/>
            </a:xfrm>
            <a:prstGeom prst="triangle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0" name="Google Shape;130;p16"/>
          <p:cNvSpPr/>
          <p:nvPr/>
        </p:nvSpPr>
        <p:spPr>
          <a:xfrm rot="-711329">
            <a:off x="10408405" y="7005807"/>
            <a:ext cx="3602444" cy="153690"/>
          </a:xfrm>
          <a:prstGeom prst="roundRect">
            <a:avLst>
              <a:gd fmla="val 50000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1" name="Google Shape;131;p16"/>
          <p:cNvGrpSpPr/>
          <p:nvPr/>
        </p:nvGrpSpPr>
        <p:grpSpPr>
          <a:xfrm>
            <a:off x="11563612" y="3685565"/>
            <a:ext cx="4567257" cy="3324718"/>
            <a:chOff x="4409300" y="1219942"/>
            <a:chExt cx="1712700" cy="1246754"/>
          </a:xfrm>
        </p:grpSpPr>
        <p:sp>
          <p:nvSpPr>
            <p:cNvPr id="132" name="Google Shape;132;p16"/>
            <p:cNvSpPr/>
            <p:nvPr/>
          </p:nvSpPr>
          <p:spPr>
            <a:xfrm rot="-1789476">
              <a:off x="5185416" y="2276970"/>
              <a:ext cx="160451" cy="160451"/>
            </a:xfrm>
            <a:prstGeom prst="ellipse">
              <a:avLst/>
            </a:prstGeom>
            <a:solidFill>
              <a:srgbClr val="FFFFFF"/>
            </a:solidFill>
            <a:ln cap="flat" cmpd="sng" w="38100">
              <a:solidFill>
                <a:srgbClr val="85858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16"/>
            <p:cNvSpPr txBox="1"/>
            <p:nvPr/>
          </p:nvSpPr>
          <p:spPr>
            <a:xfrm>
              <a:off x="4921731" y="1985297"/>
              <a:ext cx="696900" cy="27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243800" lIns="243800" spcFirstLastPara="1" rIns="243800" wrap="square" tIns="243800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4300"/>
                </a:spcAft>
                <a:buNone/>
              </a:pPr>
              <a:r>
                <a:rPr b="1" lang="en-US" sz="2100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2022 Q2</a:t>
              </a:r>
              <a:endParaRPr b="1" sz="2100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4" name="Google Shape;134;p16"/>
            <p:cNvSpPr/>
            <p:nvPr/>
          </p:nvSpPr>
          <p:spPr>
            <a:xfrm>
              <a:off x="4409300" y="1219942"/>
              <a:ext cx="1712700" cy="703500"/>
            </a:xfrm>
            <a:prstGeom prst="roundRect">
              <a:avLst>
                <a:gd fmla="val 4485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7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7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7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7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7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7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700"/>
            </a:p>
          </p:txBody>
        </p:sp>
        <p:sp>
          <p:nvSpPr>
            <p:cNvPr id="135" name="Google Shape;135;p16"/>
            <p:cNvSpPr/>
            <p:nvPr/>
          </p:nvSpPr>
          <p:spPr>
            <a:xfrm rot="10800000">
              <a:off x="5220625" y="1919036"/>
              <a:ext cx="90000" cy="67500"/>
            </a:xfrm>
            <a:prstGeom prst="triangle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16"/>
            <p:cNvSpPr txBox="1"/>
            <p:nvPr/>
          </p:nvSpPr>
          <p:spPr>
            <a:xfrm>
              <a:off x="4453550" y="1257142"/>
              <a:ext cx="1624200" cy="62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243800" lIns="243800" spcFirstLastPara="1" rIns="243800" wrap="square" tIns="243800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-US" sz="2100">
                  <a:solidFill>
                    <a:schemeClr val="accent6"/>
                  </a:solidFill>
                  <a:latin typeface="Roboto"/>
                  <a:ea typeface="Roboto"/>
                  <a:cs typeface="Roboto"/>
                  <a:sym typeface="Roboto"/>
                </a:rPr>
                <a:t>Mojaloop 3PPI Phase-3</a:t>
              </a:r>
              <a:endParaRPr b="1" sz="210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4300"/>
                </a:spcBef>
                <a:spcAft>
                  <a:spcPts val="4300"/>
                </a:spcAft>
                <a:buNone/>
              </a:pPr>
              <a:r>
                <a:rPr b="1" lang="en-US" sz="2100">
                  <a:solidFill>
                    <a:schemeClr val="accent6"/>
                  </a:solidFill>
                  <a:latin typeface="Roboto"/>
                  <a:ea typeface="Roboto"/>
                  <a:cs typeface="Roboto"/>
                  <a:sym typeface="Roboto"/>
                </a:rPr>
                <a:t>Productionize</a:t>
              </a:r>
              <a:endParaRPr b="1" sz="210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37" name="Google Shape;137;p16"/>
          <p:cNvSpPr/>
          <p:nvPr/>
        </p:nvSpPr>
        <p:spPr>
          <a:xfrm flipH="1" rot="711329">
            <a:off x="6963827" y="7005807"/>
            <a:ext cx="3602444" cy="153690"/>
          </a:xfrm>
          <a:prstGeom prst="roundRect">
            <a:avLst>
              <a:gd fmla="val 50000" name="adj"/>
            </a:avLst>
          </a:prstGeom>
          <a:solidFill>
            <a:srgbClr val="701C7F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8" name="Google Shape;138;p16"/>
          <p:cNvGrpSpPr/>
          <p:nvPr/>
        </p:nvGrpSpPr>
        <p:grpSpPr>
          <a:xfrm>
            <a:off x="8213133" y="7155401"/>
            <a:ext cx="4567257" cy="3281948"/>
            <a:chOff x="3021975" y="2541798"/>
            <a:chExt cx="1712700" cy="1230715"/>
          </a:xfrm>
        </p:grpSpPr>
        <p:sp>
          <p:nvSpPr>
            <p:cNvPr id="139" name="Google Shape;139;p16"/>
            <p:cNvSpPr txBox="1"/>
            <p:nvPr/>
          </p:nvSpPr>
          <p:spPr>
            <a:xfrm>
              <a:off x="3529877" y="2735584"/>
              <a:ext cx="696900" cy="27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243800" lIns="243800" spcFirstLastPara="1" rIns="243800" wrap="square" tIns="243800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4300"/>
                </a:spcAft>
                <a:buNone/>
              </a:pPr>
              <a:r>
                <a:rPr b="1" lang="en-US" sz="2100">
                  <a:solidFill>
                    <a:srgbClr val="701C7F"/>
                  </a:solidFill>
                  <a:latin typeface="Roboto"/>
                  <a:ea typeface="Roboto"/>
                  <a:cs typeface="Roboto"/>
                  <a:sym typeface="Roboto"/>
                </a:rPr>
                <a:t>2021</a:t>
              </a:r>
              <a:endParaRPr b="1" sz="2100">
                <a:solidFill>
                  <a:srgbClr val="701C7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0" name="Google Shape;140;p16"/>
            <p:cNvSpPr/>
            <p:nvPr/>
          </p:nvSpPr>
          <p:spPr>
            <a:xfrm rot="-1789476">
              <a:off x="3798091" y="2571072"/>
              <a:ext cx="160451" cy="160451"/>
            </a:xfrm>
            <a:prstGeom prst="ellipse">
              <a:avLst/>
            </a:prstGeom>
            <a:solidFill>
              <a:srgbClr val="FFFFFF"/>
            </a:solidFill>
            <a:ln cap="flat" cmpd="sng" w="38100">
              <a:solidFill>
                <a:srgbClr val="701C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16"/>
            <p:cNvSpPr/>
            <p:nvPr/>
          </p:nvSpPr>
          <p:spPr>
            <a:xfrm>
              <a:off x="3021975" y="3069013"/>
              <a:ext cx="1712700" cy="703500"/>
            </a:xfrm>
            <a:prstGeom prst="roundRect">
              <a:avLst>
                <a:gd fmla="val 4485" name="adj"/>
              </a:avLst>
            </a:prstGeom>
            <a:solidFill>
              <a:srgbClr val="701C7F"/>
            </a:solidFill>
            <a:ln>
              <a:noFill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7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7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7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7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7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7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700"/>
            </a:p>
          </p:txBody>
        </p:sp>
        <p:sp>
          <p:nvSpPr>
            <p:cNvPr id="142" name="Google Shape;142;p16"/>
            <p:cNvSpPr txBox="1"/>
            <p:nvPr/>
          </p:nvSpPr>
          <p:spPr>
            <a:xfrm>
              <a:off x="3066225" y="3106213"/>
              <a:ext cx="1624200" cy="62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243800" lIns="243800" spcFirstLastPara="1" rIns="243800" wrap="square" tIns="243800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21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Mojaloop 3PPI Phase-</a:t>
              </a:r>
              <a:r>
                <a:rPr b="1" lang="en-US" sz="21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2</a:t>
              </a:r>
              <a:endParaRPr b="1" sz="2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43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-US" sz="21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MVP</a:t>
              </a:r>
              <a:endParaRPr b="1" sz="2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4300"/>
                </a:spcBef>
                <a:spcAft>
                  <a:spcPts val="4300"/>
                </a:spcAft>
                <a:buNone/>
              </a:pPr>
              <a:r>
                <a:t/>
              </a:r>
              <a:endParaRPr sz="2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3" name="Google Shape;143;p16"/>
            <p:cNvSpPr/>
            <p:nvPr/>
          </p:nvSpPr>
          <p:spPr>
            <a:xfrm>
              <a:off x="3833325" y="3004364"/>
              <a:ext cx="90000" cy="67500"/>
            </a:xfrm>
            <a:prstGeom prst="triangle">
              <a:avLst>
                <a:gd fmla="val 50000" name="adj"/>
              </a:avLst>
            </a:prstGeom>
            <a:solidFill>
              <a:srgbClr val="701C7F"/>
            </a:solidFill>
            <a:ln>
              <a:noFill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4" name="Google Shape;144;p16"/>
          <p:cNvSpPr/>
          <p:nvPr/>
        </p:nvSpPr>
        <p:spPr>
          <a:xfrm rot="-711329">
            <a:off x="3566260" y="7005807"/>
            <a:ext cx="3602444" cy="153690"/>
          </a:xfrm>
          <a:prstGeom prst="roundRect">
            <a:avLst>
              <a:gd fmla="val 50000" name="adj"/>
            </a:avLst>
          </a:prstGeom>
          <a:solidFill>
            <a:srgbClr val="701C7F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5" name="Google Shape;145;p16"/>
          <p:cNvGrpSpPr/>
          <p:nvPr/>
        </p:nvGrpSpPr>
        <p:grpSpPr>
          <a:xfrm>
            <a:off x="4781586" y="3685565"/>
            <a:ext cx="4567257" cy="3324718"/>
            <a:chOff x="1637475" y="1219942"/>
            <a:chExt cx="1712700" cy="1246754"/>
          </a:xfrm>
        </p:grpSpPr>
        <p:sp>
          <p:nvSpPr>
            <p:cNvPr id="146" name="Google Shape;146;p16"/>
            <p:cNvSpPr/>
            <p:nvPr/>
          </p:nvSpPr>
          <p:spPr>
            <a:xfrm>
              <a:off x="1637475" y="1219942"/>
              <a:ext cx="1712700" cy="703500"/>
            </a:xfrm>
            <a:prstGeom prst="roundRect">
              <a:avLst>
                <a:gd fmla="val 4485" name="adj"/>
              </a:avLst>
            </a:prstGeom>
            <a:solidFill>
              <a:srgbClr val="701C7F"/>
            </a:solidFill>
            <a:ln>
              <a:noFill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7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7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7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7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7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7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700"/>
            </a:p>
          </p:txBody>
        </p:sp>
        <p:sp>
          <p:nvSpPr>
            <p:cNvPr id="147" name="Google Shape;147;p16"/>
            <p:cNvSpPr txBox="1"/>
            <p:nvPr/>
          </p:nvSpPr>
          <p:spPr>
            <a:xfrm>
              <a:off x="2144544" y="1985297"/>
              <a:ext cx="696900" cy="27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243800" lIns="243800" spcFirstLastPara="1" rIns="243800" wrap="square" tIns="243800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4300"/>
                </a:spcAft>
                <a:buNone/>
              </a:pPr>
              <a:r>
                <a:rPr b="1" lang="en-US" sz="2100">
                  <a:solidFill>
                    <a:srgbClr val="701C7F"/>
                  </a:solidFill>
                  <a:latin typeface="Roboto"/>
                  <a:ea typeface="Roboto"/>
                  <a:cs typeface="Roboto"/>
                  <a:sym typeface="Roboto"/>
                </a:rPr>
                <a:t>2020</a:t>
              </a:r>
              <a:endParaRPr b="1" sz="2100">
                <a:solidFill>
                  <a:srgbClr val="701C7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8" name="Google Shape;148;p16"/>
            <p:cNvSpPr/>
            <p:nvPr/>
          </p:nvSpPr>
          <p:spPr>
            <a:xfrm rot="10800000">
              <a:off x="2448800" y="1919036"/>
              <a:ext cx="90000" cy="67500"/>
            </a:xfrm>
            <a:prstGeom prst="triangle">
              <a:avLst>
                <a:gd fmla="val 50000" name="adj"/>
              </a:avLst>
            </a:prstGeom>
            <a:solidFill>
              <a:srgbClr val="701C7F"/>
            </a:solidFill>
            <a:ln>
              <a:noFill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6"/>
            <p:cNvSpPr txBox="1"/>
            <p:nvPr/>
          </p:nvSpPr>
          <p:spPr>
            <a:xfrm>
              <a:off x="1681725" y="1257142"/>
              <a:ext cx="1624200" cy="62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243800" lIns="243800" spcFirstLastPara="1" rIns="243800" wrap="square" tIns="243800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Mojaloop 3PPI Phase-</a:t>
              </a:r>
              <a:r>
                <a:rPr b="1" lang="en-US" sz="21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1</a:t>
              </a:r>
              <a:endParaRPr b="1" sz="2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4300"/>
                </a:spcBef>
                <a:spcAft>
                  <a:spcPts val="4300"/>
                </a:spcAft>
                <a:buNone/>
              </a:pPr>
              <a:r>
                <a:rPr lang="en-US" sz="21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Proof of Concept [</a:t>
              </a:r>
              <a:r>
                <a:rPr b="1" lang="en-US" sz="21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PoC</a:t>
              </a:r>
              <a:r>
                <a:rPr lang="en-US" sz="21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]</a:t>
              </a:r>
              <a:endParaRPr sz="2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0" name="Google Shape;150;p16"/>
            <p:cNvSpPr/>
            <p:nvPr/>
          </p:nvSpPr>
          <p:spPr>
            <a:xfrm rot="-1789476">
              <a:off x="2410765" y="2276970"/>
              <a:ext cx="160451" cy="160451"/>
            </a:xfrm>
            <a:prstGeom prst="ellipse">
              <a:avLst/>
            </a:prstGeom>
            <a:solidFill>
              <a:srgbClr val="FFFFFF"/>
            </a:solidFill>
            <a:ln cap="flat" cmpd="sng" w="38100">
              <a:solidFill>
                <a:srgbClr val="701C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7"/>
          <p:cNvSpPr txBox="1"/>
          <p:nvPr>
            <p:ph idx="1" type="body"/>
          </p:nvPr>
        </p:nvSpPr>
        <p:spPr>
          <a:xfrm>
            <a:off x="1676650" y="3410150"/>
            <a:ext cx="20810100" cy="8439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rtl="0" algn="l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SzPts val="3600"/>
              <a:buAutoNum type="arabicPeriod"/>
            </a:pPr>
            <a:r>
              <a:rPr lang="en-US" sz="3600"/>
              <a:t>Designs and </a:t>
            </a:r>
            <a:r>
              <a:rPr b="1" lang="en-US" sz="3600">
                <a:solidFill>
                  <a:schemeClr val="accent6"/>
                </a:solidFill>
              </a:rPr>
              <a:t>scaffolding</a:t>
            </a:r>
            <a:r>
              <a:rPr lang="en-US" sz="3600"/>
              <a:t> for 3PPI flows, demonstrable with mocked services</a:t>
            </a:r>
            <a:endParaRPr sz="3600"/>
          </a:p>
          <a:p>
            <a:pPr indent="-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AutoNum type="arabicPeriod"/>
            </a:pPr>
            <a:r>
              <a:rPr lang="en-US" sz="3600"/>
              <a:t>Define characteristics of 3PPIs and FSPs that support third-party (3p) functionality</a:t>
            </a:r>
            <a:endParaRPr sz="3600"/>
          </a:p>
          <a:p>
            <a:pPr indent="-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AutoNum type="arabicPeriod"/>
            </a:pPr>
            <a:r>
              <a:rPr lang="en-US" sz="3600"/>
              <a:t>Draft Open API definition </a:t>
            </a:r>
            <a:r>
              <a:rPr b="1" lang="en-US" sz="3600">
                <a:solidFill>
                  <a:schemeClr val="accent6"/>
                </a:solidFill>
              </a:rPr>
              <a:t>v0.1</a:t>
            </a:r>
            <a:r>
              <a:rPr lang="en-US" sz="3600"/>
              <a:t> to support Account Linking, 3p transfers (including sub functions for authentication such as GET /authorizations), subject to the approval of the Mojaloop CCB.</a:t>
            </a:r>
            <a:endParaRPr sz="3600"/>
          </a:p>
          <a:p>
            <a:pPr indent="-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AutoNum type="arabicPeriod"/>
            </a:pPr>
            <a:r>
              <a:rPr lang="en-US" sz="3600"/>
              <a:t>Happy path </a:t>
            </a:r>
            <a:r>
              <a:rPr b="1" lang="en-US" sz="3600">
                <a:solidFill>
                  <a:schemeClr val="accent6"/>
                </a:solidFill>
              </a:rPr>
              <a:t>PoC</a:t>
            </a:r>
            <a:r>
              <a:rPr lang="en-US" sz="3600"/>
              <a:t> demonstration for 3p linking and transfers created with mocked services including those needed for account linking, transfers with </a:t>
            </a:r>
            <a:r>
              <a:rPr lang="en-US" sz="3600">
                <a:solidFill>
                  <a:schemeClr val="accent6"/>
                </a:solidFill>
              </a:rPr>
              <a:t>CI/CD</a:t>
            </a:r>
            <a:r>
              <a:rPr lang="en-US" sz="3600"/>
              <a:t> pipelines setup</a:t>
            </a:r>
            <a:endParaRPr sz="3600"/>
          </a:p>
          <a:p>
            <a:pPr indent="-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AutoNum type="arabicPeriod"/>
            </a:pPr>
            <a:r>
              <a:rPr lang="en-US" sz="3600"/>
              <a:t>Modify the </a:t>
            </a:r>
            <a:r>
              <a:rPr lang="en-US" sz="3600">
                <a:solidFill>
                  <a:schemeClr val="accent6"/>
                </a:solidFill>
              </a:rPr>
              <a:t>Mojaloop SDK</a:t>
            </a:r>
            <a:r>
              <a:rPr lang="en-US" sz="3600"/>
              <a:t> to support extensions for 3p functionality</a:t>
            </a:r>
            <a:endParaRPr sz="3600"/>
          </a:p>
          <a:p>
            <a:pPr indent="-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AutoNum type="arabicPeriod"/>
            </a:pPr>
            <a:r>
              <a:rPr lang="en-US" sz="3600"/>
              <a:t>A Mojaloop lab capable of demonstrating a 3p transfer between two DFSPs initiated by a 3PPI</a:t>
            </a:r>
            <a:endParaRPr sz="3600"/>
          </a:p>
        </p:txBody>
      </p:sp>
      <p:sp>
        <p:nvSpPr>
          <p:cNvPr id="157" name="Google Shape;157;p17"/>
          <p:cNvSpPr txBox="1"/>
          <p:nvPr>
            <p:ph type="title"/>
          </p:nvPr>
        </p:nvSpPr>
        <p:spPr>
          <a:xfrm>
            <a:off x="1676625" y="730250"/>
            <a:ext cx="18869400" cy="2299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Background [PoC]: 3PPI phase-1 outcomes</a:t>
            </a:r>
            <a:endParaRPr sz="6000"/>
          </a:p>
        </p:txBody>
      </p:sp>
      <p:sp>
        <p:nvSpPr>
          <p:cNvPr id="158" name="Google Shape;158;p17"/>
          <p:cNvSpPr txBox="1"/>
          <p:nvPr>
            <p:ph idx="12" type="sldNum"/>
          </p:nvPr>
        </p:nvSpPr>
        <p:spPr>
          <a:xfrm>
            <a:off x="17223444" y="12712701"/>
            <a:ext cx="5487000" cy="730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8"/>
          <p:cNvSpPr txBox="1"/>
          <p:nvPr>
            <p:ph idx="1" type="body"/>
          </p:nvPr>
        </p:nvSpPr>
        <p:spPr>
          <a:xfrm>
            <a:off x="1676650" y="3316050"/>
            <a:ext cx="21033900" cy="9317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914400" rtl="0" algn="l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SzPts val="3600"/>
              <a:buAutoNum type="arabicPeriod"/>
            </a:pPr>
            <a:r>
              <a:rPr lang="en-US" sz="3600"/>
              <a:t>Full coverage of </a:t>
            </a:r>
            <a:r>
              <a:rPr lang="en-US" sz="3600">
                <a:solidFill>
                  <a:schemeClr val="accent6"/>
                </a:solidFill>
              </a:rPr>
              <a:t>error scenarios</a:t>
            </a:r>
            <a:r>
              <a:rPr lang="en-US" sz="3600"/>
              <a:t> in third-party focused flows (linking, transfers)</a:t>
            </a:r>
            <a:endParaRPr sz="3600"/>
          </a:p>
          <a:p>
            <a:pPr indent="-457200" lvl="0" marL="914400" rtl="0" algn="l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SzPts val="3600"/>
              <a:buAutoNum type="arabicPeriod"/>
            </a:pPr>
            <a:r>
              <a:rPr lang="en-US" sz="3600"/>
              <a:t>3P services &amp; demos to match the 3p API draft </a:t>
            </a:r>
            <a:r>
              <a:rPr b="1" lang="en-US" sz="3600">
                <a:solidFill>
                  <a:schemeClr val="accent6"/>
                </a:solidFill>
              </a:rPr>
              <a:t>v0.1</a:t>
            </a:r>
            <a:r>
              <a:rPr lang="en-US" sz="3600"/>
              <a:t> </a:t>
            </a:r>
            <a:endParaRPr sz="3600"/>
          </a:p>
          <a:p>
            <a:pPr indent="-457200" lvl="0" marL="914400" rtl="0" algn="l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SzPts val="3600"/>
              <a:buAutoNum type="arabicPeriod"/>
            </a:pPr>
            <a:r>
              <a:rPr lang="en-US" sz="3600"/>
              <a:t>Introduce a "CONSENT" type to the Account</a:t>
            </a:r>
            <a:endParaRPr sz="3600"/>
          </a:p>
          <a:p>
            <a:pPr indent="-457200" lvl="0" marL="914400" rtl="0" algn="l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SzPts val="3600"/>
              <a:buAutoNum type="arabicPeriod"/>
            </a:pPr>
            <a:r>
              <a:rPr lang="en-US" sz="3600">
                <a:solidFill>
                  <a:schemeClr val="accent6"/>
                </a:solidFill>
              </a:rPr>
              <a:t>Lookup Service</a:t>
            </a:r>
            <a:r>
              <a:rPr lang="en-US" sz="3600"/>
              <a:t> for determining which PISP / AuthService is responsible for a given Consent</a:t>
            </a:r>
            <a:endParaRPr sz="3600"/>
          </a:p>
          <a:p>
            <a:pPr indent="-457200" lvl="0" marL="914400" rtl="0" algn="l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SzPts val="3600"/>
              <a:buAutoNum type="arabicPeriod"/>
            </a:pPr>
            <a:r>
              <a:rPr lang="en-US" sz="3600"/>
              <a:t>Third-party scheme adapter to function for both FSPs and 3PPIs</a:t>
            </a:r>
            <a:endParaRPr sz="3600"/>
          </a:p>
          <a:p>
            <a:pPr indent="-457200" lvl="0" marL="914400" rtl="0" algn="l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SzPts val="3600"/>
              <a:buAutoNum type="arabicPeriod"/>
            </a:pPr>
            <a:r>
              <a:rPr lang="en-US" sz="3600"/>
              <a:t>Integrations between SDK scheme adapter &amp; third-party scheme adapter code bases</a:t>
            </a:r>
            <a:endParaRPr sz="3600"/>
          </a:p>
          <a:p>
            <a:pPr indent="-457200" lvl="0" marL="914400" rtl="0" algn="l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SzPts val="3600"/>
              <a:buAutoNum type="arabicPeriod"/>
            </a:pPr>
            <a:r>
              <a:rPr lang="en-US" sz="3600"/>
              <a:t>Third-party scheme adapter code to verify signatures using the Auth Service API methods </a:t>
            </a:r>
            <a:r>
              <a:rPr lang="en-US" sz="3600"/>
              <a:t>and use real FIDO credentials</a:t>
            </a:r>
            <a:endParaRPr sz="3600"/>
          </a:p>
          <a:p>
            <a:pPr indent="-457200" lvl="0" marL="914400" rtl="0" algn="l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SzPts val="3600"/>
              <a:buAutoNum type="arabicPeriod"/>
            </a:pPr>
            <a:r>
              <a:rPr lang="en-US" sz="3600"/>
              <a:t>Creating </a:t>
            </a:r>
            <a:r>
              <a:rPr lang="en-US" sz="3600">
                <a:solidFill>
                  <a:schemeClr val="accent6"/>
                </a:solidFill>
              </a:rPr>
              <a:t>integration, end-to-end tests</a:t>
            </a:r>
            <a:r>
              <a:rPr lang="en-US" sz="3600"/>
              <a:t> for the 3p flows - account linking and transfers</a:t>
            </a:r>
            <a:endParaRPr sz="3600"/>
          </a:p>
        </p:txBody>
      </p:sp>
      <p:sp>
        <p:nvSpPr>
          <p:cNvPr id="165" name="Google Shape;165;p18"/>
          <p:cNvSpPr txBox="1"/>
          <p:nvPr>
            <p:ph type="title"/>
          </p:nvPr>
        </p:nvSpPr>
        <p:spPr>
          <a:xfrm>
            <a:off x="1676625" y="730250"/>
            <a:ext cx="18869400" cy="2299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Background [MVP]: 3PPI</a:t>
            </a:r>
            <a:r>
              <a:rPr lang="en-US" sz="6000"/>
              <a:t> phase-2 outcomes</a:t>
            </a:r>
            <a:endParaRPr sz="6000"/>
          </a:p>
        </p:txBody>
      </p:sp>
      <p:sp>
        <p:nvSpPr>
          <p:cNvPr id="166" name="Google Shape;166;p18"/>
          <p:cNvSpPr txBox="1"/>
          <p:nvPr>
            <p:ph idx="12" type="sldNum"/>
          </p:nvPr>
        </p:nvSpPr>
        <p:spPr>
          <a:xfrm>
            <a:off x="17223444" y="12712701"/>
            <a:ext cx="5487000" cy="730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9"/>
          <p:cNvSpPr txBox="1"/>
          <p:nvPr>
            <p:ph type="title"/>
          </p:nvPr>
        </p:nvSpPr>
        <p:spPr>
          <a:xfrm>
            <a:off x="1676619" y="730251"/>
            <a:ext cx="18869400" cy="2651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3PPI general information</a:t>
            </a:r>
            <a:endParaRPr sz="7200"/>
          </a:p>
        </p:txBody>
      </p:sp>
      <p:sp>
        <p:nvSpPr>
          <p:cNvPr id="173" name="Google Shape;173;p19"/>
          <p:cNvSpPr txBox="1"/>
          <p:nvPr>
            <p:ph idx="1" type="body"/>
          </p:nvPr>
        </p:nvSpPr>
        <p:spPr>
          <a:xfrm>
            <a:off x="1676619" y="3651250"/>
            <a:ext cx="21033900" cy="8702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57200" lvl="0" marL="914400" rtl="0" algn="l">
              <a:lnSpc>
                <a:spcPct val="200000"/>
              </a:lnSpc>
              <a:spcBef>
                <a:spcPts val="2000"/>
              </a:spcBef>
              <a:spcAft>
                <a:spcPts val="0"/>
              </a:spcAft>
              <a:buSzPts val="3600"/>
              <a:buAutoNum type="arabicPeriod"/>
            </a:pPr>
            <a:r>
              <a:rPr lang="en-US" sz="3600"/>
              <a:t>Mojaloop sandbox/demo for exploring 3p functionality:  </a:t>
            </a:r>
            <a:r>
              <a:rPr lang="en-US" sz="3600" u="sng">
                <a:solidFill>
                  <a:schemeClr val="hlink"/>
                </a:solidFill>
                <a:hlinkClick r:id="rId3"/>
              </a:rPr>
              <a:t>https://sandbox.mojaloop.io/</a:t>
            </a:r>
            <a:r>
              <a:rPr lang="en-US" sz="3600"/>
              <a:t> </a:t>
            </a:r>
            <a:endParaRPr sz="3600"/>
          </a:p>
          <a:p>
            <a:pPr indent="-457200" lvl="0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3600"/>
              <a:buAutoNum type="arabicPeriod"/>
            </a:pPr>
            <a:r>
              <a:rPr lang="en-US" sz="3600"/>
              <a:t>3PPI demo (15:50): </a:t>
            </a:r>
            <a:r>
              <a:rPr lang="en-US" sz="3600" u="sng">
                <a:solidFill>
                  <a:schemeClr val="hlink"/>
                </a:solidFill>
                <a:hlinkClick r:id="rId4"/>
              </a:rPr>
              <a:t>https://www.youtube.com/watch?v=RvLoP4Tj8q8</a:t>
            </a:r>
            <a:endParaRPr sz="3600"/>
          </a:p>
          <a:p>
            <a:pPr indent="-457200" lvl="0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3600"/>
              <a:buAutoNum type="arabicPeriod"/>
            </a:pPr>
            <a:r>
              <a:rPr lang="en-US" sz="3600"/>
              <a:t>3PPI overview: </a:t>
            </a:r>
            <a:r>
              <a:rPr lang="en-US" sz="3600" u="sng">
                <a:solidFill>
                  <a:schemeClr val="hlink"/>
                </a:solidFill>
                <a:hlinkClick r:id="rId5"/>
              </a:rPr>
              <a:t>https://github.com/mojaloop/pisp-project</a:t>
            </a:r>
            <a:endParaRPr sz="3600"/>
          </a:p>
          <a:p>
            <a:pPr indent="-457200" lvl="0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3600"/>
              <a:buAutoNum type="arabicPeriod"/>
            </a:pPr>
            <a:r>
              <a:rPr lang="en-US" sz="3600"/>
              <a:t>Third-party API spec: </a:t>
            </a:r>
            <a:r>
              <a:rPr lang="en-US" sz="3000" u="sng">
                <a:solidFill>
                  <a:schemeClr val="hlink"/>
                </a:solidFill>
                <a:hlinkClick r:id="rId6"/>
              </a:rPr>
              <a:t>https://github.com/mojaloop/mojaloop-specification/tree/master/thirdparty-api</a:t>
            </a:r>
            <a:endParaRPr sz="3000"/>
          </a:p>
          <a:p>
            <a:pPr indent="-457200" lvl="0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3600"/>
              <a:buAutoNum type="arabicPeriod"/>
            </a:pPr>
            <a:r>
              <a:rPr lang="en-US" sz="3600"/>
              <a:t>API snippets (Mojaloop APIs): </a:t>
            </a:r>
            <a:r>
              <a:rPr lang="en-US" sz="3600" u="sng">
                <a:solidFill>
                  <a:schemeClr val="hlink"/>
                </a:solidFill>
                <a:hlinkClick r:id="rId7"/>
              </a:rPr>
              <a:t>https://github.com/mojaloop/api-snippets</a:t>
            </a:r>
            <a:endParaRPr sz="3600"/>
          </a:p>
          <a:p>
            <a:pPr indent="-457200" lvl="0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3600"/>
              <a:buAutoNum type="arabicPeriod"/>
            </a:pPr>
            <a:r>
              <a:rPr lang="en-US" sz="3600"/>
              <a:t>PISP project issues: </a:t>
            </a:r>
            <a:r>
              <a:rPr lang="en-US" sz="1400" u="sng">
                <a:solidFill>
                  <a:schemeClr val="hlink"/>
                </a:solidFill>
                <a:hlinkClick r:id="rId8"/>
              </a:rPr>
              <a:t>https://github.com/mojaloop/project/issues#workspaces/mojaloop-project-59edee71d1407922110cf083/board?labels=oss-pisp&amp;repos=116650553</a:t>
            </a:r>
            <a:endParaRPr sz="1400"/>
          </a:p>
        </p:txBody>
      </p:sp>
      <p:sp>
        <p:nvSpPr>
          <p:cNvPr id="174" name="Google Shape;174;p19"/>
          <p:cNvSpPr txBox="1"/>
          <p:nvPr>
            <p:ph idx="12" type="sldNum"/>
          </p:nvPr>
        </p:nvSpPr>
        <p:spPr>
          <a:xfrm>
            <a:off x="17223444" y="12712701"/>
            <a:ext cx="5487000" cy="730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0"/>
          <p:cNvSpPr txBox="1"/>
          <p:nvPr>
            <p:ph type="title"/>
          </p:nvPr>
        </p:nvSpPr>
        <p:spPr>
          <a:xfrm>
            <a:off x="1663917" y="3419477"/>
            <a:ext cx="13936800" cy="57054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3p end-to-end (transfer) demo</a:t>
            </a:r>
            <a:endParaRPr sz="7200"/>
          </a:p>
        </p:txBody>
      </p:sp>
      <p:sp>
        <p:nvSpPr>
          <p:cNvPr id="181" name="Google Shape;181;p20"/>
          <p:cNvSpPr txBox="1"/>
          <p:nvPr>
            <p:ph idx="1" type="body"/>
          </p:nvPr>
        </p:nvSpPr>
        <p:spPr>
          <a:xfrm>
            <a:off x="1663925" y="9879076"/>
            <a:ext cx="21033900" cy="2300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lang="en-US" sz="3600" u="sng">
                <a:solidFill>
                  <a:schemeClr val="hlink"/>
                </a:solidFill>
                <a:hlinkClick r:id="rId3"/>
              </a:rPr>
              <a:t>https://www.youtube.com/watch?v=RvLoP4Tj8q8</a:t>
            </a:r>
            <a:endParaRPr sz="3000"/>
          </a:p>
        </p:txBody>
      </p:sp>
      <p:sp>
        <p:nvSpPr>
          <p:cNvPr id="182" name="Google Shape;182;p20"/>
          <p:cNvSpPr txBox="1"/>
          <p:nvPr>
            <p:ph idx="12" type="sldNum"/>
          </p:nvPr>
        </p:nvSpPr>
        <p:spPr>
          <a:xfrm>
            <a:off x="17223444" y="12712701"/>
            <a:ext cx="5487000" cy="730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Mojaloop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0A3FF"/>
      </a:accent1>
      <a:accent2>
        <a:srgbClr val="FC440F"/>
      </a:accent2>
      <a:accent3>
        <a:srgbClr val="0010BE"/>
      </a:accent3>
      <a:accent4>
        <a:srgbClr val="FDE74C"/>
      </a:accent4>
      <a:accent5>
        <a:srgbClr val="00DFB1"/>
      </a:accent5>
      <a:accent6>
        <a:srgbClr val="BE0098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